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437" r:id="rId3"/>
    <p:sldId id="257" r:id="rId4"/>
    <p:sldId id="258" r:id="rId5"/>
    <p:sldId id="446" r:id="rId6"/>
    <p:sldId id="299" r:id="rId7"/>
    <p:sldId id="426" r:id="rId8"/>
    <p:sldId id="430" r:id="rId9"/>
    <p:sldId id="431" r:id="rId10"/>
    <p:sldId id="429" r:id="rId11"/>
    <p:sldId id="448" r:id="rId12"/>
    <p:sldId id="443" r:id="rId13"/>
    <p:sldId id="272" r:id="rId14"/>
    <p:sldId id="447" r:id="rId15"/>
    <p:sldId id="345" r:id="rId16"/>
    <p:sldId id="441" r:id="rId17"/>
    <p:sldId id="337" r:id="rId18"/>
    <p:sldId id="304" r:id="rId19"/>
    <p:sldId id="305"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2E8B1F-CB88-4A02-9C34-6C5E94DA39D1}" v="61" dt="2023-11-08T22:07:42.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00" autoAdjust="0"/>
  </p:normalViewPr>
  <p:slideViewPr>
    <p:cSldViewPr snapToGrid="0">
      <p:cViewPr varScale="1">
        <p:scale>
          <a:sx n="104" d="100"/>
          <a:sy n="104" d="100"/>
        </p:scale>
        <p:origin x="138" y="20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anyan" userId="427d5d7722427314" providerId="LiveId" clId="{402E8B1F-CB88-4A02-9C34-6C5E94DA39D1}"/>
    <pc:docChg chg="undo custSel addSld delSld modSld">
      <pc:chgData name="Eric Branyan" userId="427d5d7722427314" providerId="LiveId" clId="{402E8B1F-CB88-4A02-9C34-6C5E94DA39D1}" dt="2023-11-08T22:10:35.912" v="1455" actId="20577"/>
      <pc:docMkLst>
        <pc:docMk/>
      </pc:docMkLst>
      <pc:sldChg chg="modSp mod">
        <pc:chgData name="Eric Branyan" userId="427d5d7722427314" providerId="LiveId" clId="{402E8B1F-CB88-4A02-9C34-6C5E94DA39D1}" dt="2023-11-08T19:47:05.052" v="1" actId="20577"/>
        <pc:sldMkLst>
          <pc:docMk/>
          <pc:sldMk cId="1635010498" sldId="257"/>
        </pc:sldMkLst>
        <pc:spChg chg="mod">
          <ac:chgData name="Eric Branyan" userId="427d5d7722427314" providerId="LiveId" clId="{402E8B1F-CB88-4A02-9C34-6C5E94DA39D1}" dt="2023-11-08T19:47:05.052" v="1" actId="20577"/>
          <ac:spMkLst>
            <pc:docMk/>
            <pc:sldMk cId="1635010498" sldId="257"/>
            <ac:spMk id="3" creationId="{8EA5A165-A73A-2E2C-DAEE-B91B78D0FF25}"/>
          </ac:spMkLst>
        </pc:spChg>
      </pc:sldChg>
      <pc:sldChg chg="modSp mod">
        <pc:chgData name="Eric Branyan" userId="427d5d7722427314" providerId="LiveId" clId="{402E8B1F-CB88-4A02-9C34-6C5E94DA39D1}" dt="2023-11-08T22:10:35.912" v="1455" actId="20577"/>
        <pc:sldMkLst>
          <pc:docMk/>
          <pc:sldMk cId="3578738048" sldId="337"/>
        </pc:sldMkLst>
        <pc:spChg chg="mod">
          <ac:chgData name="Eric Branyan" userId="427d5d7722427314" providerId="LiveId" clId="{402E8B1F-CB88-4A02-9C34-6C5E94DA39D1}" dt="2023-11-08T22:10:35.912" v="1455" actId="20577"/>
          <ac:spMkLst>
            <pc:docMk/>
            <pc:sldMk cId="3578738048" sldId="337"/>
            <ac:spMk id="5" creationId="{F7F0F9B6-C6C0-4BEC-A9FE-581C2F995509}"/>
          </ac:spMkLst>
        </pc:spChg>
      </pc:sldChg>
      <pc:sldChg chg="modSp mod">
        <pc:chgData name="Eric Branyan" userId="427d5d7722427314" providerId="LiveId" clId="{402E8B1F-CB88-4A02-9C34-6C5E94DA39D1}" dt="2023-11-08T19:54:07.036" v="356" actId="20577"/>
        <pc:sldMkLst>
          <pc:docMk/>
          <pc:sldMk cId="1703398224" sldId="426"/>
        </pc:sldMkLst>
        <pc:spChg chg="mod">
          <ac:chgData name="Eric Branyan" userId="427d5d7722427314" providerId="LiveId" clId="{402E8B1F-CB88-4A02-9C34-6C5E94DA39D1}" dt="2023-11-08T19:49:38.762" v="67" actId="20577"/>
          <ac:spMkLst>
            <pc:docMk/>
            <pc:sldMk cId="1703398224" sldId="426"/>
            <ac:spMk id="2" creationId="{40968879-A211-43A5-9343-6A8AD8CF0F3F}"/>
          </ac:spMkLst>
        </pc:spChg>
        <pc:spChg chg="mod">
          <ac:chgData name="Eric Branyan" userId="427d5d7722427314" providerId="LiveId" clId="{402E8B1F-CB88-4A02-9C34-6C5E94DA39D1}" dt="2023-11-08T19:54:07.036" v="356" actId="20577"/>
          <ac:spMkLst>
            <pc:docMk/>
            <pc:sldMk cId="1703398224" sldId="426"/>
            <ac:spMk id="3" creationId="{9AD16895-A83B-42BD-849C-BFF2FE68AB6E}"/>
          </ac:spMkLst>
        </pc:spChg>
      </pc:sldChg>
      <pc:sldChg chg="modSp mod">
        <pc:chgData name="Eric Branyan" userId="427d5d7722427314" providerId="LiveId" clId="{402E8B1F-CB88-4A02-9C34-6C5E94DA39D1}" dt="2023-11-08T21:48:13.106" v="1350" actId="20577"/>
        <pc:sldMkLst>
          <pc:docMk/>
          <pc:sldMk cId="2794088270" sldId="429"/>
        </pc:sldMkLst>
        <pc:spChg chg="mod">
          <ac:chgData name="Eric Branyan" userId="427d5d7722427314" providerId="LiveId" clId="{402E8B1F-CB88-4A02-9C34-6C5E94DA39D1}" dt="2023-11-08T21:48:13.106" v="1350" actId="20577"/>
          <ac:spMkLst>
            <pc:docMk/>
            <pc:sldMk cId="2794088270" sldId="429"/>
            <ac:spMk id="3" creationId="{D73BDD31-65B2-F2DB-B6A5-5BA3FCCD0EBD}"/>
          </ac:spMkLst>
        </pc:spChg>
      </pc:sldChg>
      <pc:sldChg chg="addSp delSp modSp mod">
        <pc:chgData name="Eric Branyan" userId="427d5d7722427314" providerId="LiveId" clId="{402E8B1F-CB88-4A02-9C34-6C5E94DA39D1}" dt="2023-11-08T21:24:13.858" v="1071" actId="14100"/>
        <pc:sldMkLst>
          <pc:docMk/>
          <pc:sldMk cId="3479333168" sldId="430"/>
        </pc:sldMkLst>
        <pc:spChg chg="mod">
          <ac:chgData name="Eric Branyan" userId="427d5d7722427314" providerId="LiveId" clId="{402E8B1F-CB88-4A02-9C34-6C5E94DA39D1}" dt="2023-11-08T20:54:32.165" v="860" actId="20577"/>
          <ac:spMkLst>
            <pc:docMk/>
            <pc:sldMk cId="3479333168" sldId="430"/>
            <ac:spMk id="2" creationId="{DAD77F2A-8C44-9482-720D-1A7E74A3BB84}"/>
          </ac:spMkLst>
        </pc:spChg>
        <pc:spChg chg="add mod">
          <ac:chgData name="Eric Branyan" userId="427d5d7722427314" providerId="LiveId" clId="{402E8B1F-CB88-4A02-9C34-6C5E94DA39D1}" dt="2023-11-08T21:24:13.858" v="1071" actId="14100"/>
          <ac:spMkLst>
            <pc:docMk/>
            <pc:sldMk cId="3479333168" sldId="430"/>
            <ac:spMk id="5" creationId="{BA989D8D-995D-0084-1900-0690CFE1F3D7}"/>
          </ac:spMkLst>
        </pc:spChg>
        <pc:picChg chg="add mod">
          <ac:chgData name="Eric Branyan" userId="427d5d7722427314" providerId="LiveId" clId="{402E8B1F-CB88-4A02-9C34-6C5E94DA39D1}" dt="2023-11-08T21:23:17.405" v="955" actId="14100"/>
          <ac:picMkLst>
            <pc:docMk/>
            <pc:sldMk cId="3479333168" sldId="430"/>
            <ac:picMk id="3" creationId="{23FB5D2B-DB98-763D-45F2-9B5E61498D00}"/>
          </ac:picMkLst>
        </pc:picChg>
        <pc:picChg chg="add del">
          <ac:chgData name="Eric Branyan" userId="427d5d7722427314" providerId="LiveId" clId="{402E8B1F-CB88-4A02-9C34-6C5E94DA39D1}" dt="2023-11-08T21:23:03.090" v="948"/>
          <ac:picMkLst>
            <pc:docMk/>
            <pc:sldMk cId="3479333168" sldId="430"/>
            <ac:picMk id="4" creationId="{3369AE60-8015-6B42-6192-D0B098E1E4A8}"/>
          </ac:picMkLst>
        </pc:picChg>
        <pc:picChg chg="del">
          <ac:chgData name="Eric Branyan" userId="427d5d7722427314" providerId="LiveId" clId="{402E8B1F-CB88-4A02-9C34-6C5E94DA39D1}" dt="2023-11-08T19:54:29.634" v="357" actId="21"/>
          <ac:picMkLst>
            <pc:docMk/>
            <pc:sldMk cId="3479333168" sldId="430"/>
            <ac:picMk id="4" creationId="{D278E4E5-801F-DDD9-25C0-96741540E840}"/>
          </ac:picMkLst>
        </pc:picChg>
      </pc:sldChg>
      <pc:sldChg chg="addSp delSp modSp mod">
        <pc:chgData name="Eric Branyan" userId="427d5d7722427314" providerId="LiveId" clId="{402E8B1F-CB88-4A02-9C34-6C5E94DA39D1}" dt="2023-11-08T21:22:43.461" v="925" actId="14100"/>
        <pc:sldMkLst>
          <pc:docMk/>
          <pc:sldMk cId="3971755055" sldId="431"/>
        </pc:sldMkLst>
        <pc:spChg chg="mod">
          <ac:chgData name="Eric Branyan" userId="427d5d7722427314" providerId="LiveId" clId="{402E8B1F-CB88-4A02-9C34-6C5E94DA39D1}" dt="2023-11-08T21:22:37.751" v="924" actId="20577"/>
          <ac:spMkLst>
            <pc:docMk/>
            <pc:sldMk cId="3971755055" sldId="431"/>
            <ac:spMk id="2" creationId="{E8AE3E4B-E584-40B2-4DBD-9EE35E31A3C5}"/>
          </ac:spMkLst>
        </pc:spChg>
        <pc:spChg chg="del mod">
          <ac:chgData name="Eric Branyan" userId="427d5d7722427314" providerId="LiveId" clId="{402E8B1F-CB88-4A02-9C34-6C5E94DA39D1}" dt="2023-11-08T21:22:27.443" v="907" actId="21"/>
          <ac:spMkLst>
            <pc:docMk/>
            <pc:sldMk cId="3971755055" sldId="431"/>
            <ac:spMk id="6" creationId="{FC225491-B9D3-77C0-A2E4-24B379E70AE2}"/>
          </ac:spMkLst>
        </pc:spChg>
        <pc:picChg chg="add mod">
          <ac:chgData name="Eric Branyan" userId="427d5d7722427314" providerId="LiveId" clId="{402E8B1F-CB88-4A02-9C34-6C5E94DA39D1}" dt="2023-11-08T21:22:43.461" v="925" actId="14100"/>
          <ac:picMkLst>
            <pc:docMk/>
            <pc:sldMk cId="3971755055" sldId="431"/>
            <ac:picMk id="3" creationId="{8DAA9445-F7A6-A886-8976-7B48B093E704}"/>
          </ac:picMkLst>
        </pc:picChg>
        <pc:picChg chg="del">
          <ac:chgData name="Eric Branyan" userId="427d5d7722427314" providerId="LiveId" clId="{402E8B1F-CB88-4A02-9C34-6C5E94DA39D1}" dt="2023-11-08T19:55:34.234" v="364" actId="21"/>
          <ac:picMkLst>
            <pc:docMk/>
            <pc:sldMk cId="3971755055" sldId="431"/>
            <ac:picMk id="3" creationId="{E9EF3CE6-503B-BD30-0F0C-4017C463B384}"/>
          </ac:picMkLst>
        </pc:picChg>
      </pc:sldChg>
      <pc:sldChg chg="modSp modAnim">
        <pc:chgData name="Eric Branyan" userId="427d5d7722427314" providerId="LiveId" clId="{402E8B1F-CB88-4A02-9C34-6C5E94DA39D1}" dt="2023-11-08T22:07:42.466" v="1393" actId="113"/>
        <pc:sldMkLst>
          <pc:docMk/>
          <pc:sldMk cId="749093782" sldId="441"/>
        </pc:sldMkLst>
        <pc:spChg chg="mod">
          <ac:chgData name="Eric Branyan" userId="427d5d7722427314" providerId="LiveId" clId="{402E8B1F-CB88-4A02-9C34-6C5E94DA39D1}" dt="2023-11-08T22:07:42.466" v="1393" actId="113"/>
          <ac:spMkLst>
            <pc:docMk/>
            <pc:sldMk cId="749093782" sldId="441"/>
            <ac:spMk id="5" creationId="{8A1CEFEA-5759-3EF8-29DF-7F8135B23895}"/>
          </ac:spMkLst>
        </pc:spChg>
      </pc:sldChg>
      <pc:sldChg chg="modSp mod">
        <pc:chgData name="Eric Branyan" userId="427d5d7722427314" providerId="LiveId" clId="{402E8B1F-CB88-4A02-9C34-6C5E94DA39D1}" dt="2023-11-08T19:54:50.474" v="359" actId="20577"/>
        <pc:sldMkLst>
          <pc:docMk/>
          <pc:sldMk cId="3075560488" sldId="443"/>
        </pc:sldMkLst>
        <pc:spChg chg="mod">
          <ac:chgData name="Eric Branyan" userId="427d5d7722427314" providerId="LiveId" clId="{402E8B1F-CB88-4A02-9C34-6C5E94DA39D1}" dt="2023-11-08T19:54:50.474" v="359" actId="20577"/>
          <ac:spMkLst>
            <pc:docMk/>
            <pc:sldMk cId="3075560488" sldId="443"/>
            <ac:spMk id="3" creationId="{6F25FC99-8CDA-4394-59F4-A06A6E8D02BE}"/>
          </ac:spMkLst>
        </pc:spChg>
      </pc:sldChg>
      <pc:sldChg chg="modSp mod">
        <pc:chgData name="Eric Branyan" userId="427d5d7722427314" providerId="LiveId" clId="{402E8B1F-CB88-4A02-9C34-6C5E94DA39D1}" dt="2023-11-08T19:49:05.611" v="52" actId="20577"/>
        <pc:sldMkLst>
          <pc:docMk/>
          <pc:sldMk cId="3217486571" sldId="446"/>
        </pc:sldMkLst>
        <pc:spChg chg="mod">
          <ac:chgData name="Eric Branyan" userId="427d5d7722427314" providerId="LiveId" clId="{402E8B1F-CB88-4A02-9C34-6C5E94DA39D1}" dt="2023-11-08T19:48:04.332" v="16" actId="20577"/>
          <ac:spMkLst>
            <pc:docMk/>
            <pc:sldMk cId="3217486571" sldId="446"/>
            <ac:spMk id="4" creationId="{68A97F80-CC6D-3B20-5C3C-766E18F75603}"/>
          </ac:spMkLst>
        </pc:spChg>
        <pc:spChg chg="mod">
          <ac:chgData name="Eric Branyan" userId="427d5d7722427314" providerId="LiveId" clId="{402E8B1F-CB88-4A02-9C34-6C5E94DA39D1}" dt="2023-11-08T19:49:05.611" v="52" actId="20577"/>
          <ac:spMkLst>
            <pc:docMk/>
            <pc:sldMk cId="3217486571" sldId="446"/>
            <ac:spMk id="5" creationId="{C9A88ACB-85C6-BBB7-D061-49D8CE6284B0}"/>
          </ac:spMkLst>
        </pc:spChg>
      </pc:sldChg>
      <pc:sldChg chg="modSp mod">
        <pc:chgData name="Eric Branyan" userId="427d5d7722427314" providerId="LiveId" clId="{402E8B1F-CB88-4A02-9C34-6C5E94DA39D1}" dt="2023-11-08T22:08:57.717" v="1435" actId="20577"/>
        <pc:sldMkLst>
          <pc:docMk/>
          <pc:sldMk cId="1480946261" sldId="447"/>
        </pc:sldMkLst>
        <pc:spChg chg="mod">
          <ac:chgData name="Eric Branyan" userId="427d5d7722427314" providerId="LiveId" clId="{402E8B1F-CB88-4A02-9C34-6C5E94DA39D1}" dt="2023-11-08T22:08:57.717" v="1435" actId="20577"/>
          <ac:spMkLst>
            <pc:docMk/>
            <pc:sldMk cId="1480946261" sldId="447"/>
            <ac:spMk id="3" creationId="{EE491BB2-6AF0-1508-C5E2-DC487AFA5B43}"/>
          </ac:spMkLst>
        </pc:spChg>
      </pc:sldChg>
      <pc:sldChg chg="addSp delSp modSp new mod">
        <pc:chgData name="Eric Branyan" userId="427d5d7722427314" providerId="LiveId" clId="{402E8B1F-CB88-4A02-9C34-6C5E94DA39D1}" dt="2023-11-08T21:41:46.913" v="1306" actId="1035"/>
        <pc:sldMkLst>
          <pc:docMk/>
          <pc:sldMk cId="3716863101" sldId="448"/>
        </pc:sldMkLst>
        <pc:spChg chg="del">
          <ac:chgData name="Eric Branyan" userId="427d5d7722427314" providerId="LiveId" clId="{402E8B1F-CB88-4A02-9C34-6C5E94DA39D1}" dt="2023-11-08T21:34:32.575" v="1113" actId="21"/>
          <ac:spMkLst>
            <pc:docMk/>
            <pc:sldMk cId="3716863101" sldId="448"/>
            <ac:spMk id="2" creationId="{896DA39B-B361-A7A6-F808-10F35EAC07A0}"/>
          </ac:spMkLst>
        </pc:spChg>
        <pc:spChg chg="del">
          <ac:chgData name="Eric Branyan" userId="427d5d7722427314" providerId="LiveId" clId="{402E8B1F-CB88-4A02-9C34-6C5E94DA39D1}" dt="2023-11-08T21:34:37.850" v="1114" actId="21"/>
          <ac:spMkLst>
            <pc:docMk/>
            <pc:sldMk cId="3716863101" sldId="448"/>
            <ac:spMk id="3" creationId="{1623FC92-077C-6FD0-4B4F-8827633ABF94}"/>
          </ac:spMkLst>
        </pc:spChg>
        <pc:spChg chg="add mod">
          <ac:chgData name="Eric Branyan" userId="427d5d7722427314" providerId="LiveId" clId="{402E8B1F-CB88-4A02-9C34-6C5E94DA39D1}" dt="2023-11-08T21:41:46.913" v="1306" actId="1035"/>
          <ac:spMkLst>
            <pc:docMk/>
            <pc:sldMk cId="3716863101" sldId="448"/>
            <ac:spMk id="12" creationId="{3725E7F3-B6B1-9AAE-C17E-32A6A482BAD9}"/>
          </ac:spMkLst>
        </pc:spChg>
        <pc:picChg chg="add del mod">
          <ac:chgData name="Eric Branyan" userId="427d5d7722427314" providerId="LiveId" clId="{402E8B1F-CB88-4A02-9C34-6C5E94DA39D1}" dt="2023-11-08T21:36:14.837" v="1116" actId="21"/>
          <ac:picMkLst>
            <pc:docMk/>
            <pc:sldMk cId="3716863101" sldId="448"/>
            <ac:picMk id="5" creationId="{DC970F48-9B9A-9FFB-1E89-FF915DED2330}"/>
          </ac:picMkLst>
        </pc:picChg>
        <pc:picChg chg="add del mod">
          <ac:chgData name="Eric Branyan" userId="427d5d7722427314" providerId="LiveId" clId="{402E8B1F-CB88-4A02-9C34-6C5E94DA39D1}" dt="2023-11-08T21:36:19.002" v="1117" actId="21"/>
          <ac:picMkLst>
            <pc:docMk/>
            <pc:sldMk cId="3716863101" sldId="448"/>
            <ac:picMk id="7" creationId="{0F032437-5D3C-B18C-7B0D-A48D4DA3F0E6}"/>
          </ac:picMkLst>
        </pc:picChg>
        <pc:picChg chg="add del mod">
          <ac:chgData name="Eric Branyan" userId="427d5d7722427314" providerId="LiveId" clId="{402E8B1F-CB88-4A02-9C34-6C5E94DA39D1}" dt="2023-11-08T21:36:37.675" v="1119" actId="21"/>
          <ac:picMkLst>
            <pc:docMk/>
            <pc:sldMk cId="3716863101" sldId="448"/>
            <ac:picMk id="9" creationId="{1D787F44-DB2D-1199-AFA1-1B7A12092C65}"/>
          </ac:picMkLst>
        </pc:picChg>
        <pc:picChg chg="add mod">
          <ac:chgData name="Eric Branyan" userId="427d5d7722427314" providerId="LiveId" clId="{402E8B1F-CB88-4A02-9C34-6C5E94DA39D1}" dt="2023-11-08T21:38:41.786" v="1140" actId="1076"/>
          <ac:picMkLst>
            <pc:docMk/>
            <pc:sldMk cId="3716863101" sldId="448"/>
            <ac:picMk id="11" creationId="{DC80C7C6-5415-104B-7FBC-50F6A607AFCB}"/>
          </ac:picMkLst>
        </pc:picChg>
      </pc:sldChg>
      <pc:sldChg chg="del">
        <pc:chgData name="Eric Branyan" userId="427d5d7722427314" providerId="LiveId" clId="{402E8B1F-CB88-4A02-9C34-6C5E94DA39D1}" dt="2023-11-08T20:02:50.348" v="713" actId="2696"/>
        <pc:sldMkLst>
          <pc:docMk/>
          <pc:sldMk cId="3946423858" sldId="44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904183E3-EBCF-41B6-9BB3-31FBCF8A6150}" type="datetimeFigureOut">
              <a:rPr lang="en-US" smtClean="0"/>
              <a:t>11/8/2023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000D118-FCC0-4304-97DF-F9CD4B959888}" type="slidenum">
              <a:rPr lang="en-US" smtClean="0"/>
              <a:t>‹#›</a:t>
            </a:fld>
            <a:endParaRPr lang="en-US"/>
          </a:p>
        </p:txBody>
      </p:sp>
    </p:spTree>
    <p:extLst>
      <p:ext uri="{BB962C8B-B14F-4D97-AF65-F5344CB8AC3E}">
        <p14:creationId xmlns:p14="http://schemas.microsoft.com/office/powerpoint/2010/main" val="2041995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3726A3-4D8E-4318-8194-7E21C70A02FE}" type="slidenum">
              <a:rPr lang="en-US" smtClean="0"/>
              <a:t>6</a:t>
            </a:fld>
            <a:endParaRPr lang="en-US"/>
          </a:p>
        </p:txBody>
      </p:sp>
    </p:spTree>
    <p:extLst>
      <p:ext uri="{BB962C8B-B14F-4D97-AF65-F5344CB8AC3E}">
        <p14:creationId xmlns:p14="http://schemas.microsoft.com/office/powerpoint/2010/main" val="669910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3726A3-4D8E-4318-8194-7E21C70A02FE}" type="slidenum">
              <a:rPr lang="en-US" smtClean="0"/>
              <a:t>13</a:t>
            </a:fld>
            <a:endParaRPr lang="en-US"/>
          </a:p>
        </p:txBody>
      </p:sp>
    </p:spTree>
    <p:extLst>
      <p:ext uri="{BB962C8B-B14F-4D97-AF65-F5344CB8AC3E}">
        <p14:creationId xmlns:p14="http://schemas.microsoft.com/office/powerpoint/2010/main" val="4175418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3726A3-4D8E-4318-8194-7E21C70A02FE}" type="slidenum">
              <a:rPr lang="en-US" smtClean="0"/>
              <a:t>15</a:t>
            </a:fld>
            <a:endParaRPr lang="en-US"/>
          </a:p>
        </p:txBody>
      </p:sp>
    </p:spTree>
    <p:extLst>
      <p:ext uri="{BB962C8B-B14F-4D97-AF65-F5344CB8AC3E}">
        <p14:creationId xmlns:p14="http://schemas.microsoft.com/office/powerpoint/2010/main" val="3391447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3726A3-4D8E-4318-8194-7E21C70A02FE}" type="slidenum">
              <a:rPr lang="en-US" smtClean="0"/>
              <a:t>17</a:t>
            </a:fld>
            <a:endParaRPr lang="en-US"/>
          </a:p>
        </p:txBody>
      </p:sp>
    </p:spTree>
    <p:extLst>
      <p:ext uri="{BB962C8B-B14F-4D97-AF65-F5344CB8AC3E}">
        <p14:creationId xmlns:p14="http://schemas.microsoft.com/office/powerpoint/2010/main" val="2840289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3726A3-4D8E-4318-8194-7E21C70A02FE}" type="slidenum">
              <a:rPr lang="en-US" smtClean="0"/>
              <a:t>18</a:t>
            </a:fld>
            <a:endParaRPr lang="en-US"/>
          </a:p>
        </p:txBody>
      </p:sp>
    </p:spTree>
    <p:extLst>
      <p:ext uri="{BB962C8B-B14F-4D97-AF65-F5344CB8AC3E}">
        <p14:creationId xmlns:p14="http://schemas.microsoft.com/office/powerpoint/2010/main" val="3056009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3726A3-4D8E-4318-8194-7E21C70A02FE}" type="slidenum">
              <a:rPr lang="en-US" smtClean="0"/>
              <a:t>19</a:t>
            </a:fld>
            <a:endParaRPr lang="en-US"/>
          </a:p>
        </p:txBody>
      </p:sp>
    </p:spTree>
    <p:extLst>
      <p:ext uri="{BB962C8B-B14F-4D97-AF65-F5344CB8AC3E}">
        <p14:creationId xmlns:p14="http://schemas.microsoft.com/office/powerpoint/2010/main" val="1803986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8F881-961C-9F99-89BE-F197712AD0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826A59-6AA8-72E7-F3A2-6E5D5D605D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9CE970-2012-E5B1-6C17-CF6B98ADF80A}"/>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5" name="Footer Placeholder 4">
            <a:extLst>
              <a:ext uri="{FF2B5EF4-FFF2-40B4-BE49-F238E27FC236}">
                <a16:creationId xmlns:a16="http://schemas.microsoft.com/office/drawing/2014/main" id="{34F91A74-2B4D-198F-053B-8FB019BD27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DFA9A-A3B0-E218-1F43-4F1282A592C8}"/>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338744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5B666-BC0D-C884-53B9-F476660755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34C383-87A7-C00F-2D5C-D11E165543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EBFFF8-7B98-3346-BAE6-5DA21D467646}"/>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5" name="Footer Placeholder 4">
            <a:extLst>
              <a:ext uri="{FF2B5EF4-FFF2-40B4-BE49-F238E27FC236}">
                <a16:creationId xmlns:a16="http://schemas.microsoft.com/office/drawing/2014/main" id="{3123B78F-426D-FF08-5DAB-BAAB392FC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77EF2-925F-873A-A61A-2CBE309B309D}"/>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81896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301263-5A7E-FCCE-DB0E-78351F6837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20887A-E655-A7B2-6285-532AFAA6EF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489730-A0ED-807B-5CA8-397EF3FEB9C1}"/>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5" name="Footer Placeholder 4">
            <a:extLst>
              <a:ext uri="{FF2B5EF4-FFF2-40B4-BE49-F238E27FC236}">
                <a16:creationId xmlns:a16="http://schemas.microsoft.com/office/drawing/2014/main" id="{A3057B87-DE75-DA4B-8F19-60025571B0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AABBA-38C1-0E39-75EF-269D57BAD5BF}"/>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1011744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3F21-49B4-9B70-42C6-06B2B09CA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5A5F8-4565-460F-FF2D-B6EF679214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346441-0FD5-F57E-B28D-7FA01B7720CA}"/>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5" name="Footer Placeholder 4">
            <a:extLst>
              <a:ext uri="{FF2B5EF4-FFF2-40B4-BE49-F238E27FC236}">
                <a16:creationId xmlns:a16="http://schemas.microsoft.com/office/drawing/2014/main" id="{D93EE741-71EB-7C1E-E41A-7E85ACBD6E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DED33F-EA7A-5BA3-BCCD-D48551F04792}"/>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369143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2AFC-22A4-D03F-4A08-27D2310141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D7540E-B7A1-986B-AE53-42D7A73244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9228FA-1048-D684-ED9A-3D4E6FE89CBF}"/>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5" name="Footer Placeholder 4">
            <a:extLst>
              <a:ext uri="{FF2B5EF4-FFF2-40B4-BE49-F238E27FC236}">
                <a16:creationId xmlns:a16="http://schemas.microsoft.com/office/drawing/2014/main" id="{225FB144-09CE-3264-F83A-39DA4239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191E0-B94E-E9BB-D629-DE67F159CE8D}"/>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170253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FBD4A-3D05-F0D8-0ABA-F413B38D13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40836F-B718-EF23-1B5E-0F9D77661A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DE2787-18A9-4FF2-67FA-D6D6F38598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5E7F81-2EE8-EB65-5C50-01C1AF192BFC}"/>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6" name="Footer Placeholder 5">
            <a:extLst>
              <a:ext uri="{FF2B5EF4-FFF2-40B4-BE49-F238E27FC236}">
                <a16:creationId xmlns:a16="http://schemas.microsoft.com/office/drawing/2014/main" id="{C0F2AE8D-92EC-E519-AAC2-0204439961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31108E-2E08-AFE1-9F79-3B7292B156A2}"/>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1737926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5152A-380A-6A42-8635-AB6B43837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81423B-6705-2640-A451-555D4A5A6A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55636-74FF-6E52-0C38-F0A97B1765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C92B36-7417-CF0D-E913-230A4D6280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0D8341-1995-BCEE-6307-B3EE37E12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A22831-509C-E5E1-645D-A173A4397024}"/>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8" name="Footer Placeholder 7">
            <a:extLst>
              <a:ext uri="{FF2B5EF4-FFF2-40B4-BE49-F238E27FC236}">
                <a16:creationId xmlns:a16="http://schemas.microsoft.com/office/drawing/2014/main" id="{95A5DA98-DA0D-D02E-73F3-E5C88CDEC4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CC2550-76C5-C57C-3B69-E154D2C0C456}"/>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136412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6705-CE20-E0C6-D68B-356B70BB36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948632-24F1-9091-7029-7C2496D3A39D}"/>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4" name="Footer Placeholder 3">
            <a:extLst>
              <a:ext uri="{FF2B5EF4-FFF2-40B4-BE49-F238E27FC236}">
                <a16:creationId xmlns:a16="http://schemas.microsoft.com/office/drawing/2014/main" id="{891C1235-1D09-2DA9-BD90-E2C54C54C6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060A20-C55F-BA75-0BD9-377806D87078}"/>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1307323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2DBF13-0013-1BB0-B1E5-04765636C8DD}"/>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3" name="Footer Placeholder 2">
            <a:extLst>
              <a:ext uri="{FF2B5EF4-FFF2-40B4-BE49-F238E27FC236}">
                <a16:creationId xmlns:a16="http://schemas.microsoft.com/office/drawing/2014/main" id="{72FBA75F-EB3D-3D20-5E0F-D0C7070009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962158-5761-0744-C029-63289EDA4616}"/>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357741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3BE28-F11F-DD36-C9B7-06D749B5F0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9071C2-DC20-634C-1475-0101940BC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B0244A-1822-072F-9C43-2400E2D0A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77E7A7-D3FD-44B5-6E4B-6461325E050D}"/>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6" name="Footer Placeholder 5">
            <a:extLst>
              <a:ext uri="{FF2B5EF4-FFF2-40B4-BE49-F238E27FC236}">
                <a16:creationId xmlns:a16="http://schemas.microsoft.com/office/drawing/2014/main" id="{BCC84C11-CB39-8D08-9302-800AD88118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F3D16E-5A07-0DDD-E80B-DC9B1A13472C}"/>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336680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1A239-F0C3-08F2-971F-9840F648FC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A6C260-A1D0-C190-77DF-30F9F6A5C9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BCCC1E-852B-D95D-7B1A-92007678B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EAFA27-110F-D406-3C0C-43C04A0DF13D}"/>
              </a:ext>
            </a:extLst>
          </p:cNvPr>
          <p:cNvSpPr>
            <a:spLocks noGrp="1"/>
          </p:cNvSpPr>
          <p:nvPr>
            <p:ph type="dt" sz="half" idx="10"/>
          </p:nvPr>
        </p:nvSpPr>
        <p:spPr/>
        <p:txBody>
          <a:bodyPr/>
          <a:lstStyle/>
          <a:p>
            <a:fld id="{F021A0CF-F73C-4F56-9186-53AEABEC8019}" type="datetimeFigureOut">
              <a:rPr lang="en-US" smtClean="0"/>
              <a:t>11/8/2023</a:t>
            </a:fld>
            <a:endParaRPr lang="en-US"/>
          </a:p>
        </p:txBody>
      </p:sp>
      <p:sp>
        <p:nvSpPr>
          <p:cNvPr id="6" name="Footer Placeholder 5">
            <a:extLst>
              <a:ext uri="{FF2B5EF4-FFF2-40B4-BE49-F238E27FC236}">
                <a16:creationId xmlns:a16="http://schemas.microsoft.com/office/drawing/2014/main" id="{B1AA4D1F-C3CE-636A-1C4C-44EEC9FB01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66AC8-D4D9-4394-3EFD-E4B23BD43006}"/>
              </a:ext>
            </a:extLst>
          </p:cNvPr>
          <p:cNvSpPr>
            <a:spLocks noGrp="1"/>
          </p:cNvSpPr>
          <p:nvPr>
            <p:ph type="sldNum" sz="quarter" idx="12"/>
          </p:nvPr>
        </p:nvSpPr>
        <p:spPr/>
        <p:txBody>
          <a:bodyPr/>
          <a:lstStyle/>
          <a:p>
            <a:fld id="{52909B5E-2C58-404D-A946-DDAF2DB59DD0}" type="slidenum">
              <a:rPr lang="en-US" smtClean="0"/>
              <a:t>‹#›</a:t>
            </a:fld>
            <a:endParaRPr lang="en-US"/>
          </a:p>
        </p:txBody>
      </p:sp>
    </p:spTree>
    <p:extLst>
      <p:ext uri="{BB962C8B-B14F-4D97-AF65-F5344CB8AC3E}">
        <p14:creationId xmlns:p14="http://schemas.microsoft.com/office/powerpoint/2010/main" val="334276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4A0A56-B703-D690-838C-7CB37EFAF4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10DD2C-E896-00E0-C892-46C4818980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327CA8-A8ED-595A-A089-B50AEC6562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1A0CF-F73C-4F56-9186-53AEABEC8019}" type="datetimeFigureOut">
              <a:rPr lang="en-US" smtClean="0"/>
              <a:t>11/8/2023</a:t>
            </a:fld>
            <a:endParaRPr lang="en-US"/>
          </a:p>
        </p:txBody>
      </p:sp>
      <p:sp>
        <p:nvSpPr>
          <p:cNvPr id="5" name="Footer Placeholder 4">
            <a:extLst>
              <a:ext uri="{FF2B5EF4-FFF2-40B4-BE49-F238E27FC236}">
                <a16:creationId xmlns:a16="http://schemas.microsoft.com/office/drawing/2014/main" id="{ACBCD7A0-EDD0-D3E1-95E7-8B00F001AB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BFCB3C-FD37-677C-460C-A41CD1C7F5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9B5E-2C58-404D-A946-DDAF2DB59DD0}" type="slidenum">
              <a:rPr lang="en-US" smtClean="0"/>
              <a:t>‹#›</a:t>
            </a:fld>
            <a:endParaRPr lang="en-US"/>
          </a:p>
        </p:txBody>
      </p:sp>
    </p:spTree>
    <p:extLst>
      <p:ext uri="{BB962C8B-B14F-4D97-AF65-F5344CB8AC3E}">
        <p14:creationId xmlns:p14="http://schemas.microsoft.com/office/powerpoint/2010/main" val="545153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AE075-2F22-B853-8D43-57848773CCE4}"/>
              </a:ext>
            </a:extLst>
          </p:cNvPr>
          <p:cNvSpPr>
            <a:spLocks noGrp="1"/>
          </p:cNvSpPr>
          <p:nvPr>
            <p:ph type="ctrTitle"/>
          </p:nvPr>
        </p:nvSpPr>
        <p:spPr/>
        <p:txBody>
          <a:bodyPr/>
          <a:lstStyle/>
          <a:p>
            <a:r>
              <a:rPr lang="en-US" dirty="0"/>
              <a:t>Aero Valley Property Owners Association</a:t>
            </a:r>
          </a:p>
        </p:txBody>
      </p:sp>
      <p:sp>
        <p:nvSpPr>
          <p:cNvPr id="3" name="Subtitle 2">
            <a:extLst>
              <a:ext uri="{FF2B5EF4-FFF2-40B4-BE49-F238E27FC236}">
                <a16:creationId xmlns:a16="http://schemas.microsoft.com/office/drawing/2014/main" id="{C14DEFB5-2CB5-7FFD-AEFA-8D582EDED63D}"/>
              </a:ext>
            </a:extLst>
          </p:cNvPr>
          <p:cNvSpPr>
            <a:spLocks noGrp="1"/>
          </p:cNvSpPr>
          <p:nvPr>
            <p:ph type="subTitle" idx="1"/>
          </p:nvPr>
        </p:nvSpPr>
        <p:spPr/>
        <p:txBody>
          <a:bodyPr/>
          <a:lstStyle/>
          <a:p>
            <a:r>
              <a:rPr lang="en-US" dirty="0"/>
              <a:t>Annual Meeting</a:t>
            </a:r>
          </a:p>
          <a:p>
            <a:r>
              <a:rPr lang="en-US" dirty="0"/>
              <a:t>November 9, 2023</a:t>
            </a:r>
          </a:p>
        </p:txBody>
      </p:sp>
    </p:spTree>
    <p:extLst>
      <p:ext uri="{BB962C8B-B14F-4D97-AF65-F5344CB8AC3E}">
        <p14:creationId xmlns:p14="http://schemas.microsoft.com/office/powerpoint/2010/main" val="232669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3807-C3EC-DFD2-907D-6A34C3E7EE11}"/>
              </a:ext>
            </a:extLst>
          </p:cNvPr>
          <p:cNvSpPr>
            <a:spLocks noGrp="1"/>
          </p:cNvSpPr>
          <p:nvPr>
            <p:ph type="title"/>
          </p:nvPr>
        </p:nvSpPr>
        <p:spPr/>
        <p:txBody>
          <a:bodyPr/>
          <a:lstStyle/>
          <a:p>
            <a:r>
              <a:rPr lang="en-US" dirty="0"/>
              <a:t>Legal Update</a:t>
            </a:r>
          </a:p>
        </p:txBody>
      </p:sp>
      <p:sp>
        <p:nvSpPr>
          <p:cNvPr id="3" name="Content Placeholder 2">
            <a:extLst>
              <a:ext uri="{FF2B5EF4-FFF2-40B4-BE49-F238E27FC236}">
                <a16:creationId xmlns:a16="http://schemas.microsoft.com/office/drawing/2014/main" id="{D73BDD31-65B2-F2DB-B6A5-5BA3FCCD0EBD}"/>
              </a:ext>
            </a:extLst>
          </p:cNvPr>
          <p:cNvSpPr>
            <a:spLocks noGrp="1"/>
          </p:cNvSpPr>
          <p:nvPr>
            <p:ph idx="1"/>
          </p:nvPr>
        </p:nvSpPr>
        <p:spPr>
          <a:xfrm>
            <a:off x="304800" y="1690688"/>
            <a:ext cx="11887200" cy="5282315"/>
          </a:xfrm>
        </p:spPr>
        <p:txBody>
          <a:bodyPr>
            <a:normAutofit/>
          </a:bodyPr>
          <a:lstStyle/>
          <a:p>
            <a:r>
              <a:rPr lang="en-US" dirty="0"/>
              <a:t>Declaratory Action Filed Aug 2020</a:t>
            </a:r>
          </a:p>
          <a:p>
            <a:r>
              <a:rPr lang="en-US" dirty="0"/>
              <a:t>Motion for Summary Judgement (MSJ) Filed August 15, 2022 </a:t>
            </a:r>
          </a:p>
          <a:p>
            <a:r>
              <a:rPr lang="en-US" dirty="0"/>
              <a:t>Defendant Filed Cross Motion for Summary Judgement August 26, 2022</a:t>
            </a:r>
          </a:p>
          <a:p>
            <a:r>
              <a:rPr lang="en-US" dirty="0"/>
              <a:t>MSJ Hearing Held September 16, 2022</a:t>
            </a:r>
          </a:p>
          <a:p>
            <a:r>
              <a:rPr lang="en-US" dirty="0"/>
              <a:t>MSJ Half Day Hearing Held Nov 22, 2022 – Supporting Info Provided 1/27/23</a:t>
            </a:r>
          </a:p>
          <a:p>
            <a:r>
              <a:rPr lang="en-US" dirty="0"/>
              <a:t>Ruling May 11, 2023</a:t>
            </a:r>
          </a:p>
          <a:p>
            <a:r>
              <a:rPr lang="en-US" dirty="0"/>
              <a:t>Hearing on Attorney’s Fees – October 30, 2023</a:t>
            </a:r>
          </a:p>
          <a:p>
            <a:endParaRPr lang="en-US" dirty="0"/>
          </a:p>
        </p:txBody>
      </p:sp>
    </p:spTree>
    <p:extLst>
      <p:ext uri="{BB962C8B-B14F-4D97-AF65-F5344CB8AC3E}">
        <p14:creationId xmlns:p14="http://schemas.microsoft.com/office/powerpoint/2010/main" val="2794088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C80C7C6-5415-104B-7FBC-50F6A607AFCB}"/>
              </a:ext>
            </a:extLst>
          </p:cNvPr>
          <p:cNvPicPr>
            <a:picLocks noChangeAspect="1"/>
          </p:cNvPicPr>
          <p:nvPr/>
        </p:nvPicPr>
        <p:blipFill>
          <a:blip r:embed="rId2"/>
          <a:stretch>
            <a:fillRect/>
          </a:stretch>
        </p:blipFill>
        <p:spPr>
          <a:xfrm>
            <a:off x="3827067" y="0"/>
            <a:ext cx="8101679" cy="6858000"/>
          </a:xfrm>
          <a:prstGeom prst="rect">
            <a:avLst/>
          </a:prstGeom>
        </p:spPr>
      </p:pic>
      <p:sp>
        <p:nvSpPr>
          <p:cNvPr id="12" name="TextBox 11">
            <a:extLst>
              <a:ext uri="{FF2B5EF4-FFF2-40B4-BE49-F238E27FC236}">
                <a16:creationId xmlns:a16="http://schemas.microsoft.com/office/drawing/2014/main" id="{3725E7F3-B6B1-9AAE-C17E-32A6A482BAD9}"/>
              </a:ext>
            </a:extLst>
          </p:cNvPr>
          <p:cNvSpPr txBox="1"/>
          <p:nvPr/>
        </p:nvSpPr>
        <p:spPr>
          <a:xfrm>
            <a:off x="211020" y="93791"/>
            <a:ext cx="3616048" cy="1200329"/>
          </a:xfrm>
          <a:prstGeom prst="rect">
            <a:avLst/>
          </a:prstGeom>
          <a:noFill/>
        </p:spPr>
        <p:txBody>
          <a:bodyPr wrap="square" rtlCol="0">
            <a:spAutoFit/>
          </a:bodyPr>
          <a:lstStyle/>
          <a:p>
            <a:pPr marL="285750" indent="-285750" algn="l">
              <a:buFont typeface="Arial" panose="020B0604020202020204" pitchFamily="34" charset="0"/>
              <a:buChar char="•"/>
            </a:pPr>
            <a:r>
              <a:rPr lang="en-US" dirty="0"/>
              <a:t>Reference Denton County</a:t>
            </a:r>
          </a:p>
          <a:p>
            <a:pPr marL="285750" indent="-285750" algn="l">
              <a:buFont typeface="Arial" panose="020B0604020202020204" pitchFamily="34" charset="0"/>
              <a:buChar char="•"/>
            </a:pPr>
            <a:r>
              <a:rPr lang="en-US" dirty="0"/>
              <a:t>No 20-6359-16</a:t>
            </a:r>
          </a:p>
          <a:p>
            <a:pPr marL="285750" indent="-285750" algn="l">
              <a:buFont typeface="Arial" panose="020B0604020202020204" pitchFamily="34" charset="0"/>
              <a:buChar char="•"/>
            </a:pPr>
            <a:r>
              <a:rPr lang="en-US" dirty="0"/>
              <a:t>Order on Cross Motion for Summary Judgement</a:t>
            </a:r>
          </a:p>
        </p:txBody>
      </p:sp>
    </p:spTree>
    <p:extLst>
      <p:ext uri="{BB962C8B-B14F-4D97-AF65-F5344CB8AC3E}">
        <p14:creationId xmlns:p14="http://schemas.microsoft.com/office/powerpoint/2010/main" val="3716863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E9B0-0CB1-2299-6782-9CE0C305E28F}"/>
              </a:ext>
            </a:extLst>
          </p:cNvPr>
          <p:cNvSpPr>
            <a:spLocks noGrp="1"/>
          </p:cNvSpPr>
          <p:nvPr>
            <p:ph type="title"/>
          </p:nvPr>
        </p:nvSpPr>
        <p:spPr>
          <a:xfrm>
            <a:off x="790072" y="6020"/>
            <a:ext cx="10515600" cy="1325563"/>
          </a:xfrm>
        </p:spPr>
        <p:txBody>
          <a:bodyPr/>
          <a:lstStyle/>
          <a:p>
            <a:r>
              <a:rPr lang="en-US" dirty="0"/>
              <a:t>Collections Strategy</a:t>
            </a:r>
          </a:p>
        </p:txBody>
      </p:sp>
      <p:sp>
        <p:nvSpPr>
          <p:cNvPr id="3" name="Content Placeholder 2">
            <a:extLst>
              <a:ext uri="{FF2B5EF4-FFF2-40B4-BE49-F238E27FC236}">
                <a16:creationId xmlns:a16="http://schemas.microsoft.com/office/drawing/2014/main" id="{6F25FC99-8CDA-4394-59F4-A06A6E8D02BE}"/>
              </a:ext>
            </a:extLst>
          </p:cNvPr>
          <p:cNvSpPr>
            <a:spLocks noGrp="1"/>
          </p:cNvSpPr>
          <p:nvPr>
            <p:ph idx="1"/>
          </p:nvPr>
        </p:nvSpPr>
        <p:spPr>
          <a:xfrm>
            <a:off x="352925" y="1106905"/>
            <a:ext cx="11389895" cy="5630779"/>
          </a:xfrm>
        </p:spPr>
        <p:txBody>
          <a:bodyPr>
            <a:normAutofit fontScale="77500" lnSpcReduction="20000"/>
          </a:bodyPr>
          <a:lstStyle/>
          <a:p>
            <a:r>
              <a:rPr lang="en-US" dirty="0"/>
              <a:t>Director and Board Have Duty to Collect Assessments on Behalf of the POA</a:t>
            </a:r>
          </a:p>
          <a:p>
            <a:pPr lvl="1"/>
            <a:r>
              <a:rPr lang="en-US" dirty="0"/>
              <a:t>Fairly and Equitably</a:t>
            </a:r>
          </a:p>
          <a:p>
            <a:pPr lvl="1"/>
            <a:r>
              <a:rPr lang="en-US" dirty="0"/>
              <a:t>Accomplish the Maintenance of the Runway and Taxiways we all Enjoy and Benefit</a:t>
            </a:r>
          </a:p>
          <a:p>
            <a:r>
              <a:rPr lang="en-US" dirty="0"/>
              <a:t>Advised by Experienced Owner’s Association Legal Counsel</a:t>
            </a:r>
          </a:p>
          <a:p>
            <a:pPr lvl="2"/>
            <a:r>
              <a:rPr lang="en-US" dirty="0"/>
              <a:t>Vinay Patel, Henry, </a:t>
            </a:r>
            <a:r>
              <a:rPr lang="en-US" dirty="0" err="1"/>
              <a:t>Oddo</a:t>
            </a:r>
            <a:r>
              <a:rPr lang="en-US" dirty="0"/>
              <a:t>, Austin and Fletcher (HOAF) Dallas, TX</a:t>
            </a:r>
          </a:p>
          <a:p>
            <a:r>
              <a:rPr lang="en-US" dirty="0"/>
              <a:t>Established in Accordance with Texas Property Law Chapter 209</a:t>
            </a:r>
          </a:p>
          <a:p>
            <a:pPr lvl="1"/>
            <a:r>
              <a:rPr lang="en-US" dirty="0"/>
              <a:t>Each Step Designed to </a:t>
            </a:r>
            <a:r>
              <a:rPr lang="en-US" dirty="0" err="1"/>
              <a:t>Solict</a:t>
            </a:r>
            <a:r>
              <a:rPr lang="en-US" dirty="0"/>
              <a:t> a Response for Full Payment or Enter into a Payment Plan</a:t>
            </a:r>
          </a:p>
          <a:p>
            <a:pPr lvl="1"/>
            <a:r>
              <a:rPr lang="en-US" dirty="0"/>
              <a:t>Owners Who Ignore Requests are Subject to Initiation of Legal Proceedings</a:t>
            </a:r>
          </a:p>
          <a:p>
            <a:r>
              <a:rPr lang="en-US" dirty="0"/>
              <a:t>Key Steps</a:t>
            </a:r>
          </a:p>
          <a:p>
            <a:pPr lvl="1"/>
            <a:r>
              <a:rPr lang="en-US" dirty="0"/>
              <a:t>Introductory Letter on POA Authorities and Benefits- July</a:t>
            </a:r>
          </a:p>
          <a:p>
            <a:pPr lvl="1"/>
            <a:r>
              <a:rPr lang="en-US" dirty="0"/>
              <a:t>Direct Second Letter – Sept </a:t>
            </a:r>
          </a:p>
          <a:p>
            <a:pPr lvl="2"/>
            <a:r>
              <a:rPr lang="en-US" dirty="0"/>
              <a:t>Indicated that if No Interaction with the Board, Legal Process Would Follow</a:t>
            </a:r>
          </a:p>
          <a:p>
            <a:pPr lvl="2"/>
            <a:r>
              <a:rPr lang="en-US" dirty="0"/>
              <a:t>Chapter 209 requires 45 day period to allow for contact prior to proceeding to legal contact</a:t>
            </a:r>
          </a:p>
          <a:p>
            <a:pPr lvl="1"/>
            <a:r>
              <a:rPr lang="en-US" dirty="0"/>
              <a:t>Third Step- November</a:t>
            </a:r>
          </a:p>
          <a:p>
            <a:pPr lvl="2"/>
            <a:r>
              <a:rPr lang="en-US" dirty="0"/>
              <a:t>Legal Counsel Letter Head Describing Role and Process</a:t>
            </a:r>
          </a:p>
          <a:p>
            <a:pPr lvl="1"/>
            <a:r>
              <a:rPr lang="en-US" dirty="0"/>
              <a:t>Fourth Step</a:t>
            </a:r>
          </a:p>
          <a:p>
            <a:pPr lvl="2"/>
            <a:r>
              <a:rPr lang="en-US" dirty="0"/>
              <a:t>Filing of Complaints based on authority confirmed in the MSJ and Deed Restrictions</a:t>
            </a:r>
          </a:p>
          <a:p>
            <a:r>
              <a:rPr lang="en-US" dirty="0"/>
              <a:t>Collections since May 12, 2023</a:t>
            </a:r>
          </a:p>
          <a:p>
            <a:pPr lvl="1"/>
            <a:r>
              <a:rPr lang="en-US" dirty="0"/>
              <a:t>8 Accounts Settled - $24,700</a:t>
            </a:r>
          </a:p>
          <a:p>
            <a:pPr lvl="1"/>
            <a:r>
              <a:rPr lang="en-US" dirty="0"/>
              <a:t>Minimal Legal Costs</a:t>
            </a:r>
          </a:p>
        </p:txBody>
      </p:sp>
    </p:spTree>
    <p:extLst>
      <p:ext uri="{BB962C8B-B14F-4D97-AF65-F5344CB8AC3E}">
        <p14:creationId xmlns:p14="http://schemas.microsoft.com/office/powerpoint/2010/main" val="3075560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E9FD-4555-4455-8A56-B497F85580FF}"/>
              </a:ext>
            </a:extLst>
          </p:cNvPr>
          <p:cNvSpPr>
            <a:spLocks noGrp="1"/>
          </p:cNvSpPr>
          <p:nvPr>
            <p:ph type="title"/>
          </p:nvPr>
        </p:nvSpPr>
        <p:spPr/>
        <p:txBody>
          <a:bodyPr/>
          <a:lstStyle/>
          <a:p>
            <a:r>
              <a:rPr lang="en-US" dirty="0"/>
              <a:t>Ratification</a:t>
            </a:r>
          </a:p>
        </p:txBody>
      </p:sp>
      <p:sp>
        <p:nvSpPr>
          <p:cNvPr id="3" name="Content Placeholder 2">
            <a:extLst>
              <a:ext uri="{FF2B5EF4-FFF2-40B4-BE49-F238E27FC236}">
                <a16:creationId xmlns:a16="http://schemas.microsoft.com/office/drawing/2014/main" id="{72BD1CF3-25D4-40BF-962F-6CE4A31AD4F4}"/>
              </a:ext>
            </a:extLst>
          </p:cNvPr>
          <p:cNvSpPr>
            <a:spLocks noGrp="1"/>
          </p:cNvSpPr>
          <p:nvPr>
            <p:ph idx="1"/>
          </p:nvPr>
        </p:nvSpPr>
        <p:spPr/>
        <p:txBody>
          <a:bodyPr/>
          <a:lstStyle/>
          <a:p>
            <a:pPr marL="0" indent="0">
              <a:buNone/>
            </a:pPr>
            <a:r>
              <a:rPr lang="en-US" dirty="0"/>
              <a:t>RESOLVED, that all proceedings of the Board of Directors and all operations and actions taken by members of the Board of Directors and officers of this Association are approved and ratified as being actions taken by this Association, on behalf of this Association, and for the benefit of this Association.</a:t>
            </a:r>
          </a:p>
          <a:p>
            <a:pPr marL="0" indent="0">
              <a:buNone/>
            </a:pPr>
            <a:endParaRPr lang="en-US" dirty="0"/>
          </a:p>
        </p:txBody>
      </p:sp>
      <p:sp>
        <p:nvSpPr>
          <p:cNvPr id="4" name="Slide Number Placeholder 3">
            <a:extLst>
              <a:ext uri="{FF2B5EF4-FFF2-40B4-BE49-F238E27FC236}">
                <a16:creationId xmlns:a16="http://schemas.microsoft.com/office/drawing/2014/main" id="{536AB858-93E2-4E14-9808-11A64A61BC53}"/>
              </a:ext>
            </a:extLst>
          </p:cNvPr>
          <p:cNvSpPr>
            <a:spLocks noGrp="1"/>
          </p:cNvSpPr>
          <p:nvPr>
            <p:ph type="sldNum" sz="quarter" idx="12"/>
          </p:nvPr>
        </p:nvSpPr>
        <p:spPr/>
        <p:txBody>
          <a:bodyPr/>
          <a:lstStyle/>
          <a:p>
            <a:fld id="{2A5B3224-62F1-4499-BAB7-24CE1EE1A6A8}" type="slidenum">
              <a:rPr lang="en-US" smtClean="0"/>
              <a:t>13</a:t>
            </a:fld>
            <a:endParaRPr lang="en-US"/>
          </a:p>
        </p:txBody>
      </p:sp>
    </p:spTree>
    <p:extLst>
      <p:ext uri="{BB962C8B-B14F-4D97-AF65-F5344CB8AC3E}">
        <p14:creationId xmlns:p14="http://schemas.microsoft.com/office/powerpoint/2010/main" val="887598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1366E-7AE1-ADA1-5B07-1A9C50B1EE67}"/>
              </a:ext>
            </a:extLst>
          </p:cNvPr>
          <p:cNvSpPr>
            <a:spLocks noGrp="1"/>
          </p:cNvSpPr>
          <p:nvPr>
            <p:ph type="title"/>
          </p:nvPr>
        </p:nvSpPr>
        <p:spPr/>
        <p:txBody>
          <a:bodyPr/>
          <a:lstStyle/>
          <a:p>
            <a:r>
              <a:rPr lang="en-US" dirty="0"/>
              <a:t>Voting</a:t>
            </a:r>
          </a:p>
        </p:txBody>
      </p:sp>
      <p:sp>
        <p:nvSpPr>
          <p:cNvPr id="3" name="Content Placeholder 2">
            <a:extLst>
              <a:ext uri="{FF2B5EF4-FFF2-40B4-BE49-F238E27FC236}">
                <a16:creationId xmlns:a16="http://schemas.microsoft.com/office/drawing/2014/main" id="{EE491BB2-6AF0-1508-C5E2-DC487AFA5B43}"/>
              </a:ext>
            </a:extLst>
          </p:cNvPr>
          <p:cNvSpPr>
            <a:spLocks noGrp="1"/>
          </p:cNvSpPr>
          <p:nvPr>
            <p:ph idx="1"/>
          </p:nvPr>
        </p:nvSpPr>
        <p:spPr/>
        <p:txBody>
          <a:bodyPr>
            <a:normAutofit fontScale="92500" lnSpcReduction="20000"/>
          </a:bodyPr>
          <a:lstStyle/>
          <a:p>
            <a:r>
              <a:rPr lang="en-US" dirty="0"/>
              <a:t>Approve the 2024 Budget and Assessment</a:t>
            </a:r>
          </a:p>
          <a:p>
            <a:r>
              <a:rPr lang="en-US" dirty="0"/>
              <a:t>Approve a Change to the Bylaws</a:t>
            </a:r>
          </a:p>
          <a:p>
            <a:pPr lvl="1"/>
            <a:r>
              <a:rPr lang="en-US" dirty="0"/>
              <a:t>Require Association Owners to Approve Board Compensation</a:t>
            </a:r>
          </a:p>
          <a:p>
            <a:pPr lvl="1"/>
            <a:r>
              <a:rPr lang="en-US" dirty="0"/>
              <a:t>Transparency, Mirrors Corporate Board Governance “Say on Pay”</a:t>
            </a:r>
          </a:p>
          <a:p>
            <a:r>
              <a:rPr lang="en-US" dirty="0"/>
              <a:t>Approve Adoption of Property Fencing Standards</a:t>
            </a:r>
          </a:p>
          <a:p>
            <a:pPr lvl="1"/>
            <a:r>
              <a:rPr lang="en-US" dirty="0"/>
              <a:t>6 or 8 Feet High</a:t>
            </a:r>
          </a:p>
          <a:p>
            <a:pPr lvl="1"/>
            <a:r>
              <a:rPr lang="en-US" dirty="0"/>
              <a:t>Match Metal and Color of Hanger</a:t>
            </a:r>
          </a:p>
          <a:p>
            <a:pPr lvl="1"/>
            <a:r>
              <a:rPr lang="en-US" dirty="0"/>
              <a:t>Edged/Trimmed on Top and Corners in Similar Material</a:t>
            </a:r>
          </a:p>
          <a:p>
            <a:pPr lvl="1"/>
            <a:r>
              <a:rPr lang="en-US" dirty="0"/>
              <a:t>Posts on the Inside</a:t>
            </a:r>
          </a:p>
          <a:p>
            <a:pPr lvl="1"/>
            <a:r>
              <a:rPr lang="en-US" dirty="0"/>
              <a:t>Wood Allowed only in Aero Valley Estates</a:t>
            </a:r>
          </a:p>
          <a:p>
            <a:pPr lvl="1"/>
            <a:r>
              <a:rPr lang="en-US" dirty="0"/>
              <a:t>No Chain Link or See-Thru Fencing</a:t>
            </a:r>
          </a:p>
          <a:p>
            <a:r>
              <a:rPr lang="en-US" dirty="0"/>
              <a:t>Elect Four Board Members</a:t>
            </a:r>
          </a:p>
          <a:p>
            <a:pPr lvl="1"/>
            <a:r>
              <a:rPr lang="en-US" dirty="0"/>
              <a:t>New Board Elects Officers after the Election</a:t>
            </a:r>
          </a:p>
        </p:txBody>
      </p:sp>
    </p:spTree>
    <p:extLst>
      <p:ext uri="{BB962C8B-B14F-4D97-AF65-F5344CB8AC3E}">
        <p14:creationId xmlns:p14="http://schemas.microsoft.com/office/powerpoint/2010/main" val="1480946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2623-0E97-4BBA-96B0-DBC18124A709}"/>
              </a:ext>
            </a:extLst>
          </p:cNvPr>
          <p:cNvSpPr>
            <a:spLocks noGrp="1"/>
          </p:cNvSpPr>
          <p:nvPr>
            <p:ph type="title"/>
          </p:nvPr>
        </p:nvSpPr>
        <p:spPr/>
        <p:txBody>
          <a:bodyPr/>
          <a:lstStyle/>
          <a:p>
            <a:r>
              <a:rPr lang="en-US" dirty="0"/>
              <a:t>Board Members</a:t>
            </a:r>
            <a:br>
              <a:rPr lang="en-US" dirty="0"/>
            </a:br>
            <a:endParaRPr lang="en-US" dirty="0"/>
          </a:p>
        </p:txBody>
      </p:sp>
      <p:sp>
        <p:nvSpPr>
          <p:cNvPr id="3" name="Content Placeholder 2">
            <a:extLst>
              <a:ext uri="{FF2B5EF4-FFF2-40B4-BE49-F238E27FC236}">
                <a16:creationId xmlns:a16="http://schemas.microsoft.com/office/drawing/2014/main" id="{058D3703-76E1-44B0-AEB0-33EBF1462A4D}"/>
              </a:ext>
            </a:extLst>
          </p:cNvPr>
          <p:cNvSpPr>
            <a:spLocks noGrp="1"/>
          </p:cNvSpPr>
          <p:nvPr>
            <p:ph idx="1"/>
          </p:nvPr>
        </p:nvSpPr>
        <p:spPr>
          <a:xfrm>
            <a:off x="838200" y="1251284"/>
            <a:ext cx="10515600" cy="4989095"/>
          </a:xfrm>
        </p:spPr>
        <p:txBody>
          <a:bodyPr>
            <a:normAutofit lnSpcReduction="10000"/>
          </a:bodyPr>
          <a:lstStyle/>
          <a:p>
            <a:pPr marL="0" indent="0">
              <a:buNone/>
            </a:pPr>
            <a:r>
              <a:rPr lang="en-US" b="1" dirty="0"/>
              <a:t>Two Year Terms</a:t>
            </a:r>
          </a:p>
          <a:p>
            <a:pPr lvl="1"/>
            <a:r>
              <a:rPr lang="en-US" dirty="0"/>
              <a:t>Seven Members</a:t>
            </a:r>
          </a:p>
          <a:p>
            <a:pPr lvl="1"/>
            <a:r>
              <a:rPr lang="en-US" dirty="0"/>
              <a:t>Terms are Staggered to Allow Continuity (4 on odd year, 3 on even year)</a:t>
            </a:r>
          </a:p>
          <a:p>
            <a:pPr marL="0" indent="0">
              <a:buNone/>
            </a:pPr>
            <a:endParaRPr lang="en-US" b="1" dirty="0"/>
          </a:p>
          <a:p>
            <a:pPr marL="0" indent="0">
              <a:buNone/>
            </a:pPr>
            <a:r>
              <a:rPr lang="en-US" b="1" dirty="0"/>
              <a:t>Qualifications</a:t>
            </a:r>
          </a:p>
          <a:p>
            <a:pPr lvl="1"/>
            <a:r>
              <a:rPr lang="en-US" dirty="0"/>
              <a:t>Time available</a:t>
            </a:r>
          </a:p>
          <a:p>
            <a:pPr lvl="1"/>
            <a:r>
              <a:rPr lang="en-US" dirty="0"/>
              <a:t>Commitment to actively participate</a:t>
            </a:r>
          </a:p>
          <a:p>
            <a:pPr lvl="1"/>
            <a:r>
              <a:rPr lang="en-US" dirty="0"/>
              <a:t>Four directors must be active pilots</a:t>
            </a:r>
          </a:p>
          <a:p>
            <a:pPr lvl="1"/>
            <a:r>
              <a:rPr lang="en-US" dirty="0"/>
              <a:t>Business experience useful</a:t>
            </a:r>
          </a:p>
          <a:p>
            <a:pPr lvl="1"/>
            <a:r>
              <a:rPr lang="en-US" dirty="0"/>
              <a:t>Business tool proficiency helpful</a:t>
            </a:r>
          </a:p>
          <a:p>
            <a:pPr lvl="1"/>
            <a:r>
              <a:rPr lang="en-US" dirty="0"/>
              <a:t>Self starter</a:t>
            </a:r>
          </a:p>
          <a:p>
            <a:pPr lvl="1"/>
            <a:r>
              <a:rPr lang="en-US" dirty="0"/>
              <a:t>Team player</a:t>
            </a:r>
          </a:p>
          <a:p>
            <a:endParaRPr lang="en-US" dirty="0"/>
          </a:p>
        </p:txBody>
      </p:sp>
      <p:sp>
        <p:nvSpPr>
          <p:cNvPr id="5" name="Slide Number Placeholder 4">
            <a:extLst>
              <a:ext uri="{FF2B5EF4-FFF2-40B4-BE49-F238E27FC236}">
                <a16:creationId xmlns:a16="http://schemas.microsoft.com/office/drawing/2014/main" id="{490E509C-D1E3-4AEE-8F66-9A711D2134CE}"/>
              </a:ext>
            </a:extLst>
          </p:cNvPr>
          <p:cNvSpPr>
            <a:spLocks noGrp="1"/>
          </p:cNvSpPr>
          <p:nvPr>
            <p:ph type="sldNum" sz="quarter" idx="12"/>
          </p:nvPr>
        </p:nvSpPr>
        <p:spPr/>
        <p:txBody>
          <a:bodyPr/>
          <a:lstStyle/>
          <a:p>
            <a:fld id="{2A5B3224-62F1-4499-BAB7-24CE1EE1A6A8}" type="slidenum">
              <a:rPr lang="en-US" smtClean="0"/>
              <a:t>15</a:t>
            </a:fld>
            <a:endParaRPr lang="en-US"/>
          </a:p>
        </p:txBody>
      </p:sp>
    </p:spTree>
    <p:extLst>
      <p:ext uri="{BB962C8B-B14F-4D97-AF65-F5344CB8AC3E}">
        <p14:creationId xmlns:p14="http://schemas.microsoft.com/office/powerpoint/2010/main" val="1239820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A5CC6-63B5-6BE5-5E32-123703D6F29C}"/>
              </a:ext>
            </a:extLst>
          </p:cNvPr>
          <p:cNvSpPr>
            <a:spLocks noGrp="1"/>
          </p:cNvSpPr>
          <p:nvPr>
            <p:ph type="title"/>
          </p:nvPr>
        </p:nvSpPr>
        <p:spPr/>
        <p:txBody>
          <a:bodyPr/>
          <a:lstStyle/>
          <a:p>
            <a:br>
              <a:rPr lang="en-US" dirty="0"/>
            </a:br>
            <a:r>
              <a:rPr lang="en-US" dirty="0"/>
              <a:t>Board Elections</a:t>
            </a:r>
          </a:p>
        </p:txBody>
      </p:sp>
      <p:sp>
        <p:nvSpPr>
          <p:cNvPr id="4" name="Content Placeholder 2">
            <a:extLst>
              <a:ext uri="{FF2B5EF4-FFF2-40B4-BE49-F238E27FC236}">
                <a16:creationId xmlns:a16="http://schemas.microsoft.com/office/drawing/2014/main" id="{56120FB3-F93F-B1FF-1034-1C318EA19ED9}"/>
              </a:ext>
            </a:extLst>
          </p:cNvPr>
          <p:cNvSpPr txBox="1">
            <a:spLocks/>
          </p:cNvSpPr>
          <p:nvPr/>
        </p:nvSpPr>
        <p:spPr>
          <a:xfrm>
            <a:off x="642437" y="863235"/>
            <a:ext cx="5872663" cy="554604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t>2023 Board of Directors</a:t>
            </a:r>
          </a:p>
          <a:p>
            <a:r>
              <a:rPr lang="en-US" sz="2400" dirty="0"/>
              <a:t>One Year Remaining</a:t>
            </a:r>
          </a:p>
          <a:p>
            <a:pPr lvl="1"/>
            <a:r>
              <a:rPr lang="en-US" dirty="0"/>
              <a:t>Eric Branyan, President	</a:t>
            </a:r>
          </a:p>
          <a:p>
            <a:pPr lvl="1"/>
            <a:r>
              <a:rPr lang="en-US" dirty="0"/>
              <a:t>Larry Martin, CPA, Treasurer</a:t>
            </a:r>
          </a:p>
          <a:p>
            <a:pPr lvl="1"/>
            <a:r>
              <a:rPr lang="en-US" dirty="0"/>
              <a:t>Mike Love, Secretary</a:t>
            </a:r>
          </a:p>
          <a:p>
            <a:r>
              <a:rPr lang="en-US" dirty="0"/>
              <a:t>Expiring Terms</a:t>
            </a:r>
          </a:p>
          <a:p>
            <a:pPr lvl="1"/>
            <a:r>
              <a:rPr lang="en-US" dirty="0"/>
              <a:t>Bob Smith, Vice President</a:t>
            </a:r>
          </a:p>
          <a:p>
            <a:pPr lvl="1"/>
            <a:r>
              <a:rPr lang="en-US" dirty="0"/>
              <a:t>Carey Sharp, Member</a:t>
            </a:r>
          </a:p>
          <a:p>
            <a:pPr lvl="1"/>
            <a:r>
              <a:rPr lang="en-US" dirty="0"/>
              <a:t>Mike Welch, Member</a:t>
            </a:r>
          </a:p>
          <a:p>
            <a:pPr lvl="1"/>
            <a:r>
              <a:rPr lang="en-US" dirty="0"/>
              <a:t>Scott Miller, Member</a:t>
            </a:r>
          </a:p>
        </p:txBody>
      </p:sp>
      <p:sp>
        <p:nvSpPr>
          <p:cNvPr id="5" name="Content Placeholder 2">
            <a:extLst>
              <a:ext uri="{FF2B5EF4-FFF2-40B4-BE49-F238E27FC236}">
                <a16:creationId xmlns:a16="http://schemas.microsoft.com/office/drawing/2014/main" id="{8A1CEFEA-5759-3EF8-29DF-7F8135B23895}"/>
              </a:ext>
            </a:extLst>
          </p:cNvPr>
          <p:cNvSpPr txBox="1">
            <a:spLocks/>
          </p:cNvSpPr>
          <p:nvPr/>
        </p:nvSpPr>
        <p:spPr>
          <a:xfrm>
            <a:off x="6515100" y="-190273"/>
            <a:ext cx="5872663" cy="554604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t>2024 Announced Candidates</a:t>
            </a:r>
            <a:endParaRPr lang="en-US" sz="2400" dirty="0"/>
          </a:p>
          <a:p>
            <a:pPr lvl="1" algn="just"/>
            <a:r>
              <a:rPr lang="en-US" dirty="0"/>
              <a:t>Bob Smith</a:t>
            </a:r>
          </a:p>
          <a:p>
            <a:pPr lvl="1" algn="just"/>
            <a:r>
              <a:rPr lang="en-US" dirty="0"/>
              <a:t>Carey Sharp</a:t>
            </a:r>
          </a:p>
          <a:p>
            <a:pPr lvl="1" algn="just"/>
            <a:r>
              <a:rPr lang="en-US" dirty="0"/>
              <a:t>Mark Riedel</a:t>
            </a:r>
          </a:p>
          <a:p>
            <a:pPr lvl="1" algn="just"/>
            <a:r>
              <a:rPr lang="en-US" dirty="0"/>
              <a:t>Scott </a:t>
            </a:r>
            <a:r>
              <a:rPr lang="en-US" dirty="0" err="1"/>
              <a:t>Toornburg</a:t>
            </a:r>
            <a:endParaRPr lang="en-US" dirty="0"/>
          </a:p>
          <a:p>
            <a:pPr lvl="1" algn="just"/>
            <a:r>
              <a:rPr lang="en-US" dirty="0"/>
              <a:t>Jeff Traylor</a:t>
            </a:r>
          </a:p>
          <a:p>
            <a:pPr lvl="1" algn="just"/>
            <a:endParaRPr lang="en-US" dirty="0"/>
          </a:p>
          <a:p>
            <a:pPr marL="0" indent="0" algn="just">
              <a:buNone/>
            </a:pPr>
            <a:r>
              <a:rPr lang="en-US" sz="2400" b="1" dirty="0"/>
              <a:t>Other Candidates?</a:t>
            </a:r>
          </a:p>
        </p:txBody>
      </p:sp>
      <p:sp>
        <p:nvSpPr>
          <p:cNvPr id="6" name="TextBox 5">
            <a:extLst>
              <a:ext uri="{FF2B5EF4-FFF2-40B4-BE49-F238E27FC236}">
                <a16:creationId xmlns:a16="http://schemas.microsoft.com/office/drawing/2014/main" id="{F62FE69E-D66C-6C96-DDAF-D2222C4BA75C}"/>
              </a:ext>
            </a:extLst>
          </p:cNvPr>
          <p:cNvSpPr txBox="1"/>
          <p:nvPr/>
        </p:nvSpPr>
        <p:spPr>
          <a:xfrm>
            <a:off x="4320540" y="5853884"/>
            <a:ext cx="3550920" cy="769441"/>
          </a:xfrm>
          <a:prstGeom prst="rect">
            <a:avLst/>
          </a:prstGeom>
          <a:noFill/>
          <a:ln w="57150">
            <a:solidFill>
              <a:schemeClr val="accent1"/>
            </a:solidFill>
          </a:ln>
        </p:spPr>
        <p:txBody>
          <a:bodyPr wrap="square" rtlCol="0">
            <a:spAutoFit/>
          </a:bodyPr>
          <a:lstStyle/>
          <a:p>
            <a:pPr algn="ctr"/>
            <a:r>
              <a:rPr lang="en-US" sz="4400" b="1" dirty="0"/>
              <a:t>VOTE</a:t>
            </a:r>
          </a:p>
        </p:txBody>
      </p:sp>
    </p:spTree>
    <p:extLst>
      <p:ext uri="{BB962C8B-B14F-4D97-AF65-F5344CB8AC3E}">
        <p14:creationId xmlns:p14="http://schemas.microsoft.com/office/powerpoint/2010/main" val="74909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92234F-20B2-4F0A-9820-01E843755C9D}"/>
              </a:ext>
            </a:extLst>
          </p:cNvPr>
          <p:cNvSpPr>
            <a:spLocks noGrp="1"/>
          </p:cNvSpPr>
          <p:nvPr>
            <p:ph type="title"/>
          </p:nvPr>
        </p:nvSpPr>
        <p:spPr/>
        <p:txBody>
          <a:bodyPr/>
          <a:lstStyle/>
          <a:p>
            <a:r>
              <a:rPr lang="en-US" dirty="0"/>
              <a:t>2024 Draft Association Priorities</a:t>
            </a:r>
          </a:p>
        </p:txBody>
      </p:sp>
      <p:sp>
        <p:nvSpPr>
          <p:cNvPr id="5" name="Content Placeholder 4">
            <a:extLst>
              <a:ext uri="{FF2B5EF4-FFF2-40B4-BE49-F238E27FC236}">
                <a16:creationId xmlns:a16="http://schemas.microsoft.com/office/drawing/2014/main" id="{F7F0F9B6-C6C0-4BEC-A9FE-581C2F995509}"/>
              </a:ext>
            </a:extLst>
          </p:cNvPr>
          <p:cNvSpPr>
            <a:spLocks noGrp="1"/>
          </p:cNvSpPr>
          <p:nvPr>
            <p:ph idx="1"/>
          </p:nvPr>
        </p:nvSpPr>
        <p:spPr>
          <a:xfrm>
            <a:off x="838200" y="1379621"/>
            <a:ext cx="10515600" cy="5341854"/>
          </a:xfrm>
        </p:spPr>
        <p:txBody>
          <a:bodyPr>
            <a:normAutofit lnSpcReduction="10000"/>
          </a:bodyPr>
          <a:lstStyle/>
          <a:p>
            <a:pPr marL="0" indent="0">
              <a:buNone/>
            </a:pPr>
            <a:endParaRPr lang="en-US" dirty="0"/>
          </a:p>
          <a:p>
            <a:pPr marL="800100" lvl="1" indent="-342900">
              <a:buFont typeface="+mj-lt"/>
              <a:buAutoNum type="arabicPeriod"/>
            </a:pPr>
            <a:r>
              <a:rPr lang="en-US" dirty="0"/>
              <a:t>Safe Operations</a:t>
            </a:r>
          </a:p>
          <a:p>
            <a:pPr lvl="2"/>
            <a:r>
              <a:rPr lang="en-US" dirty="0"/>
              <a:t>South End Tree Removal</a:t>
            </a:r>
          </a:p>
          <a:p>
            <a:pPr marL="800100" lvl="1" indent="-342900">
              <a:buFont typeface="+mj-lt"/>
              <a:buAutoNum type="arabicPeriod"/>
            </a:pPr>
            <a:r>
              <a:rPr lang="en-US" dirty="0"/>
              <a:t>Establish Strong, Interactive, Involved Community</a:t>
            </a:r>
          </a:p>
          <a:p>
            <a:pPr lvl="2"/>
            <a:r>
              <a:rPr lang="en-US" dirty="0"/>
              <a:t>Improved Board Communication – Meeting Reminders and Announcements</a:t>
            </a:r>
          </a:p>
          <a:p>
            <a:pPr lvl="2"/>
            <a:r>
              <a:rPr lang="en-US" dirty="0"/>
              <a:t>Encourage Participation and Board Guidance</a:t>
            </a:r>
          </a:p>
          <a:p>
            <a:pPr lvl="2"/>
            <a:r>
              <a:rPr lang="en-US" dirty="0"/>
              <a:t>Social Events</a:t>
            </a:r>
          </a:p>
          <a:p>
            <a:pPr marL="800100" lvl="1" indent="-342900">
              <a:buFont typeface="+mj-lt"/>
              <a:buAutoNum type="arabicPeriod"/>
            </a:pPr>
            <a:r>
              <a:rPr lang="en-US" dirty="0"/>
              <a:t>Repairs and Upgrades</a:t>
            </a:r>
          </a:p>
          <a:p>
            <a:pPr lvl="2"/>
            <a:r>
              <a:rPr lang="en-US" dirty="0"/>
              <a:t>Seal Coating and Restriping	</a:t>
            </a:r>
          </a:p>
          <a:p>
            <a:pPr lvl="2"/>
            <a:r>
              <a:rPr lang="en-US" dirty="0"/>
              <a:t>Drainage Corrections</a:t>
            </a:r>
          </a:p>
          <a:p>
            <a:pPr lvl="2"/>
            <a:r>
              <a:rPr lang="en-US" dirty="0"/>
              <a:t>Airport Perimeter Security Fencing</a:t>
            </a:r>
          </a:p>
          <a:p>
            <a:pPr marL="457200" lvl="1" indent="0">
              <a:buNone/>
            </a:pPr>
            <a:r>
              <a:rPr lang="en-US" dirty="0"/>
              <a:t>4. Improve Financial Health</a:t>
            </a:r>
          </a:p>
          <a:p>
            <a:pPr lvl="2"/>
            <a:r>
              <a:rPr lang="en-US" dirty="0"/>
              <a:t>Build Reserves</a:t>
            </a:r>
          </a:p>
          <a:p>
            <a:pPr lvl="2"/>
            <a:r>
              <a:rPr lang="en-US" dirty="0"/>
              <a:t>Legal Action as Necessary</a:t>
            </a:r>
          </a:p>
          <a:p>
            <a:pPr marL="457200" lvl="1" indent="0">
              <a:buNone/>
            </a:pPr>
            <a:r>
              <a:rPr lang="en-US" sz="2100" dirty="0"/>
              <a:t>	</a:t>
            </a:r>
          </a:p>
          <a:p>
            <a:endParaRPr lang="en-US" dirty="0"/>
          </a:p>
        </p:txBody>
      </p:sp>
      <p:sp>
        <p:nvSpPr>
          <p:cNvPr id="2" name="Slide Number Placeholder 1">
            <a:extLst>
              <a:ext uri="{FF2B5EF4-FFF2-40B4-BE49-F238E27FC236}">
                <a16:creationId xmlns:a16="http://schemas.microsoft.com/office/drawing/2014/main" id="{8B7D653F-F6D1-4647-AF8E-73CF785EC49D}"/>
              </a:ext>
            </a:extLst>
          </p:cNvPr>
          <p:cNvSpPr>
            <a:spLocks noGrp="1"/>
          </p:cNvSpPr>
          <p:nvPr>
            <p:ph type="sldNum" sz="quarter" idx="12"/>
          </p:nvPr>
        </p:nvSpPr>
        <p:spPr/>
        <p:txBody>
          <a:bodyPr/>
          <a:lstStyle/>
          <a:p>
            <a:fld id="{2A5B3224-62F1-4499-BAB7-24CE1EE1A6A8}" type="slidenum">
              <a:rPr lang="en-US" smtClean="0"/>
              <a:t>17</a:t>
            </a:fld>
            <a:endParaRPr lang="en-US"/>
          </a:p>
        </p:txBody>
      </p:sp>
    </p:spTree>
    <p:extLst>
      <p:ext uri="{BB962C8B-B14F-4D97-AF65-F5344CB8AC3E}">
        <p14:creationId xmlns:p14="http://schemas.microsoft.com/office/powerpoint/2010/main" val="3578738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CCF90-D44E-47C0-936A-206891D6CB4A}"/>
              </a:ext>
            </a:extLst>
          </p:cNvPr>
          <p:cNvSpPr>
            <a:spLocks noGrp="1"/>
          </p:cNvSpPr>
          <p:nvPr>
            <p:ph type="ctrTitle"/>
          </p:nvPr>
        </p:nvSpPr>
        <p:spPr/>
        <p:txBody>
          <a:bodyPr/>
          <a:lstStyle/>
          <a:p>
            <a:r>
              <a:rPr lang="en-US" dirty="0"/>
              <a:t>Questions/Comments?</a:t>
            </a:r>
          </a:p>
        </p:txBody>
      </p:sp>
    </p:spTree>
    <p:extLst>
      <p:ext uri="{BB962C8B-B14F-4D97-AF65-F5344CB8AC3E}">
        <p14:creationId xmlns:p14="http://schemas.microsoft.com/office/powerpoint/2010/main" val="1423901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E85B0-EA27-4A7A-BE5F-A8BB549145DC}"/>
              </a:ext>
            </a:extLst>
          </p:cNvPr>
          <p:cNvSpPr>
            <a:spLocks noGrp="1"/>
          </p:cNvSpPr>
          <p:nvPr>
            <p:ph type="title"/>
          </p:nvPr>
        </p:nvSpPr>
        <p:spPr/>
        <p:txBody>
          <a:bodyPr/>
          <a:lstStyle/>
          <a:p>
            <a:r>
              <a:rPr lang="en-US" dirty="0"/>
              <a:t>Move to Adjourn</a:t>
            </a:r>
          </a:p>
        </p:txBody>
      </p:sp>
      <p:sp>
        <p:nvSpPr>
          <p:cNvPr id="4" name="Content Placeholder 3">
            <a:extLst>
              <a:ext uri="{FF2B5EF4-FFF2-40B4-BE49-F238E27FC236}">
                <a16:creationId xmlns:a16="http://schemas.microsoft.com/office/drawing/2014/main" id="{D10B2683-4388-47A0-8085-045D99B13527}"/>
              </a:ext>
            </a:extLst>
          </p:cNvPr>
          <p:cNvSpPr>
            <a:spLocks noGrp="1"/>
          </p:cNvSpPr>
          <p:nvPr>
            <p:ph idx="1"/>
          </p:nvPr>
        </p:nvSpPr>
        <p:spPr/>
        <p:txBody>
          <a:bodyPr/>
          <a:lstStyle/>
          <a:p>
            <a:pPr marL="0" indent="-457200">
              <a:lnSpc>
                <a:spcPct val="100000"/>
              </a:lnSpc>
              <a:buNone/>
            </a:pPr>
            <a:endParaRPr lang="en-US" sz="3200" b="1" dirty="0"/>
          </a:p>
          <a:p>
            <a:pPr marL="0" indent="0">
              <a:buNone/>
            </a:pPr>
            <a:r>
              <a:rPr lang="en-US" sz="3600" dirty="0"/>
              <a:t>Thank You for Your Participation and Attendance!</a:t>
            </a:r>
          </a:p>
        </p:txBody>
      </p:sp>
      <p:sp>
        <p:nvSpPr>
          <p:cNvPr id="3" name="Slide Number Placeholder 2">
            <a:extLst>
              <a:ext uri="{FF2B5EF4-FFF2-40B4-BE49-F238E27FC236}">
                <a16:creationId xmlns:a16="http://schemas.microsoft.com/office/drawing/2014/main" id="{6C7E1886-F539-4CDF-BBA1-A7DF20E43040}"/>
              </a:ext>
            </a:extLst>
          </p:cNvPr>
          <p:cNvSpPr>
            <a:spLocks noGrp="1"/>
          </p:cNvSpPr>
          <p:nvPr>
            <p:ph type="sldNum" sz="quarter" idx="12"/>
          </p:nvPr>
        </p:nvSpPr>
        <p:spPr/>
        <p:txBody>
          <a:bodyPr/>
          <a:lstStyle/>
          <a:p>
            <a:fld id="{2A5B3224-62F1-4499-BAB7-24CE1EE1A6A8}" type="slidenum">
              <a:rPr lang="en-US" smtClean="0"/>
              <a:t>19</a:t>
            </a:fld>
            <a:endParaRPr lang="en-US"/>
          </a:p>
        </p:txBody>
      </p:sp>
    </p:spTree>
    <p:extLst>
      <p:ext uri="{BB962C8B-B14F-4D97-AF65-F5344CB8AC3E}">
        <p14:creationId xmlns:p14="http://schemas.microsoft.com/office/powerpoint/2010/main" val="420509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400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par>
                          <p:cTn id="7" fill="hold">
                            <p:stCondLst>
                              <p:cond delay="4000"/>
                            </p:stCondLst>
                            <p:childTnLst>
                              <p:par>
                                <p:cTn id="8" presetID="1" presetClass="entr" presetSubtype="0" fill="hold" grpId="0" nodeType="afterEffect">
                                  <p:stCondLst>
                                    <p:cond delay="200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C0E8-B4BB-CB13-9BF9-19A54E5AC75F}"/>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B2130790-81D9-F554-C5AE-D599D501AD70}"/>
              </a:ext>
            </a:extLst>
          </p:cNvPr>
          <p:cNvSpPr>
            <a:spLocks noGrp="1"/>
          </p:cNvSpPr>
          <p:nvPr>
            <p:ph idx="1"/>
          </p:nvPr>
        </p:nvSpPr>
        <p:spPr>
          <a:xfrm>
            <a:off x="838200" y="1825625"/>
            <a:ext cx="4435136" cy="4351338"/>
          </a:xfrm>
        </p:spPr>
        <p:txBody>
          <a:bodyPr>
            <a:normAutofit lnSpcReduction="10000"/>
          </a:bodyPr>
          <a:lstStyle/>
          <a:p>
            <a:pPr marL="0" indent="0">
              <a:buNone/>
            </a:pPr>
            <a:r>
              <a:rPr lang="en-US" dirty="0"/>
              <a:t>AVPOA Board Members</a:t>
            </a:r>
          </a:p>
          <a:p>
            <a:pPr marL="0" indent="0">
              <a:buNone/>
            </a:pPr>
            <a:endParaRPr lang="en-US" dirty="0"/>
          </a:p>
          <a:p>
            <a:r>
              <a:rPr lang="en-US" dirty="0"/>
              <a:t>Eric Branyan, President</a:t>
            </a:r>
          </a:p>
          <a:p>
            <a:r>
              <a:rPr lang="en-US" dirty="0"/>
              <a:t>Bob Smith, Vice President</a:t>
            </a:r>
          </a:p>
          <a:p>
            <a:r>
              <a:rPr lang="en-US" dirty="0"/>
              <a:t>Larry Martin, Treasurer</a:t>
            </a:r>
          </a:p>
          <a:p>
            <a:r>
              <a:rPr lang="en-US" dirty="0"/>
              <a:t>Mike Love, Secretary</a:t>
            </a:r>
          </a:p>
          <a:p>
            <a:r>
              <a:rPr lang="en-US" dirty="0"/>
              <a:t>Carey Sharp, Member</a:t>
            </a:r>
          </a:p>
          <a:p>
            <a:r>
              <a:rPr lang="en-US" dirty="0"/>
              <a:t>Mike Welch, Member</a:t>
            </a:r>
          </a:p>
          <a:p>
            <a:r>
              <a:rPr lang="en-US" dirty="0"/>
              <a:t>Scott Miller, Member</a:t>
            </a:r>
          </a:p>
          <a:p>
            <a:endParaRPr lang="en-US" dirty="0"/>
          </a:p>
        </p:txBody>
      </p:sp>
      <p:sp>
        <p:nvSpPr>
          <p:cNvPr id="4" name="Content Placeholder 2">
            <a:extLst>
              <a:ext uri="{FF2B5EF4-FFF2-40B4-BE49-F238E27FC236}">
                <a16:creationId xmlns:a16="http://schemas.microsoft.com/office/drawing/2014/main" id="{70CC05DE-0268-884A-A70A-D6FDB4C2DE53}"/>
              </a:ext>
            </a:extLst>
          </p:cNvPr>
          <p:cNvSpPr txBox="1">
            <a:spLocks/>
          </p:cNvSpPr>
          <p:nvPr/>
        </p:nvSpPr>
        <p:spPr>
          <a:xfrm>
            <a:off x="6246181" y="1754604"/>
            <a:ext cx="443513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AVPOA Airport Manager</a:t>
            </a:r>
          </a:p>
          <a:p>
            <a:pPr marL="0" indent="0">
              <a:buFont typeface="Arial" panose="020B0604020202020204" pitchFamily="34" charset="0"/>
              <a:buNone/>
            </a:pPr>
            <a:endParaRPr lang="en-US" dirty="0"/>
          </a:p>
          <a:p>
            <a:r>
              <a:rPr lang="en-US" dirty="0"/>
              <a:t>Rob Reece</a:t>
            </a:r>
          </a:p>
          <a:p>
            <a:endParaRPr lang="en-US" dirty="0"/>
          </a:p>
        </p:txBody>
      </p:sp>
    </p:spTree>
    <p:extLst>
      <p:ext uri="{BB962C8B-B14F-4D97-AF65-F5344CB8AC3E}">
        <p14:creationId xmlns:p14="http://schemas.microsoft.com/office/powerpoint/2010/main" val="203479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6255-F34E-33D5-FB4F-C4636F85AED8}"/>
              </a:ext>
            </a:extLst>
          </p:cNvPr>
          <p:cNvSpPr>
            <a:spLocks noGrp="1"/>
          </p:cNvSpPr>
          <p:nvPr>
            <p:ph type="title"/>
          </p:nvPr>
        </p:nvSpPr>
        <p:spPr/>
        <p:txBody>
          <a:bodyPr/>
          <a:lstStyle/>
          <a:p>
            <a:r>
              <a:rPr lang="en-US" dirty="0"/>
              <a:t>Call To Order</a:t>
            </a:r>
          </a:p>
        </p:txBody>
      </p:sp>
      <p:sp>
        <p:nvSpPr>
          <p:cNvPr id="3" name="Content Placeholder 2">
            <a:extLst>
              <a:ext uri="{FF2B5EF4-FFF2-40B4-BE49-F238E27FC236}">
                <a16:creationId xmlns:a16="http://schemas.microsoft.com/office/drawing/2014/main" id="{8EA5A165-A73A-2E2C-DAEE-B91B78D0FF25}"/>
              </a:ext>
            </a:extLst>
          </p:cNvPr>
          <p:cNvSpPr>
            <a:spLocks noGrp="1"/>
          </p:cNvSpPr>
          <p:nvPr>
            <p:ph idx="1"/>
          </p:nvPr>
        </p:nvSpPr>
        <p:spPr/>
        <p:txBody>
          <a:bodyPr>
            <a:normAutofit/>
          </a:bodyPr>
          <a:lstStyle/>
          <a:p>
            <a:r>
              <a:rPr lang="en-US" dirty="0"/>
              <a:t>Quorum in Attendance</a:t>
            </a:r>
          </a:p>
          <a:p>
            <a:pPr lvl="1"/>
            <a:r>
              <a:rPr lang="en-US" dirty="0"/>
              <a:t>20% Required (43 of 216 current owners)</a:t>
            </a:r>
          </a:p>
          <a:p>
            <a:pPr lvl="2"/>
            <a:r>
              <a:rPr lang="en-US" dirty="0"/>
              <a:t>In Person</a:t>
            </a:r>
          </a:p>
          <a:p>
            <a:pPr lvl="2"/>
            <a:r>
              <a:rPr lang="en-US" dirty="0"/>
              <a:t>Absentee Ballot</a:t>
            </a:r>
          </a:p>
          <a:p>
            <a:pPr lvl="2"/>
            <a:r>
              <a:rPr lang="en-US" dirty="0"/>
              <a:t>Proxy</a:t>
            </a:r>
          </a:p>
          <a:p>
            <a:pPr marL="457200" lvl="1" indent="0">
              <a:buNone/>
            </a:pPr>
            <a:endParaRPr lang="en-US" dirty="0"/>
          </a:p>
          <a:p>
            <a:r>
              <a:rPr lang="en-US" dirty="0"/>
              <a:t>Meeting Roles</a:t>
            </a:r>
          </a:p>
          <a:p>
            <a:pPr lvl="1">
              <a:lnSpc>
                <a:spcPct val="100000"/>
              </a:lnSpc>
              <a:spcBef>
                <a:spcPts val="0"/>
              </a:spcBef>
              <a:spcAft>
                <a:spcPts val="1800"/>
              </a:spcAft>
            </a:pPr>
            <a:r>
              <a:rPr lang="en-US" dirty="0"/>
              <a:t>Sergeant at Arms - Carey Sharp</a:t>
            </a:r>
          </a:p>
          <a:p>
            <a:pPr lvl="1">
              <a:lnSpc>
                <a:spcPct val="100000"/>
              </a:lnSpc>
              <a:spcBef>
                <a:spcPts val="0"/>
              </a:spcBef>
              <a:spcAft>
                <a:spcPts val="1800"/>
              </a:spcAft>
            </a:pPr>
            <a:r>
              <a:rPr lang="en-US" dirty="0"/>
              <a:t>Timekeeper - Rob Reece</a:t>
            </a:r>
          </a:p>
          <a:p>
            <a:pPr lvl="1">
              <a:lnSpc>
                <a:spcPct val="100000"/>
              </a:lnSpc>
              <a:spcBef>
                <a:spcPts val="0"/>
              </a:spcBef>
              <a:spcAft>
                <a:spcPts val="1800"/>
              </a:spcAft>
            </a:pPr>
            <a:r>
              <a:rPr lang="en-US" dirty="0"/>
              <a:t>Parliamentarian – Bob Smith</a:t>
            </a:r>
          </a:p>
        </p:txBody>
      </p:sp>
    </p:spTree>
    <p:extLst>
      <p:ext uri="{BB962C8B-B14F-4D97-AF65-F5344CB8AC3E}">
        <p14:creationId xmlns:p14="http://schemas.microsoft.com/office/powerpoint/2010/main" val="163501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07C0E-912B-7E0A-31B2-0804FF0EFD91}"/>
              </a:ext>
            </a:extLst>
          </p:cNvPr>
          <p:cNvSpPr>
            <a:spLocks noGrp="1"/>
          </p:cNvSpPr>
          <p:nvPr>
            <p:ph type="title"/>
          </p:nvPr>
        </p:nvSpPr>
        <p:spPr/>
        <p:txBody>
          <a:bodyPr/>
          <a:lstStyle/>
          <a:p>
            <a:r>
              <a:rPr lang="en-US" dirty="0"/>
              <a:t>Code of Conduct</a:t>
            </a:r>
          </a:p>
        </p:txBody>
      </p:sp>
      <p:sp>
        <p:nvSpPr>
          <p:cNvPr id="4" name="Content Placeholder 3">
            <a:extLst>
              <a:ext uri="{FF2B5EF4-FFF2-40B4-BE49-F238E27FC236}">
                <a16:creationId xmlns:a16="http://schemas.microsoft.com/office/drawing/2014/main" id="{210140E2-1155-73CD-F9E1-0320C517C1C3}"/>
              </a:ext>
            </a:extLst>
          </p:cNvPr>
          <p:cNvSpPr txBox="1">
            <a:spLocks/>
          </p:cNvSpPr>
          <p:nvPr/>
        </p:nvSpPr>
        <p:spPr>
          <a:xfrm>
            <a:off x="1074794" y="2267505"/>
            <a:ext cx="3949967" cy="37676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Silence cell phones</a:t>
            </a:r>
          </a:p>
          <a:p>
            <a:r>
              <a:rPr lang="en-US" dirty="0"/>
              <a:t>No sidebar discussions</a:t>
            </a:r>
          </a:p>
          <a:p>
            <a:r>
              <a:rPr lang="en-US" dirty="0"/>
              <a:t>Robert’s Rules apply - no speaking until given the floor</a:t>
            </a:r>
          </a:p>
          <a:p>
            <a:r>
              <a:rPr lang="en-US" dirty="0"/>
              <a:t>Wait for Microphone when recognized so all can hear your remarks</a:t>
            </a:r>
          </a:p>
        </p:txBody>
      </p:sp>
      <p:sp>
        <p:nvSpPr>
          <p:cNvPr id="5" name="Content Placeholder 2">
            <a:extLst>
              <a:ext uri="{FF2B5EF4-FFF2-40B4-BE49-F238E27FC236}">
                <a16:creationId xmlns:a16="http://schemas.microsoft.com/office/drawing/2014/main" id="{2C4B7BFC-72F8-688D-53C2-A47E81EC8778}"/>
              </a:ext>
            </a:extLst>
          </p:cNvPr>
          <p:cNvSpPr txBox="1">
            <a:spLocks/>
          </p:cNvSpPr>
          <p:nvPr/>
        </p:nvSpPr>
        <p:spPr>
          <a:xfrm>
            <a:off x="6721983" y="1993776"/>
            <a:ext cx="4748122" cy="375920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r>
              <a:rPr lang="en-US" sz="3000" dirty="0"/>
              <a:t>Introduce yourself before speaking</a:t>
            </a:r>
          </a:p>
          <a:p>
            <a:r>
              <a:rPr lang="en-US" sz="3000" dirty="0"/>
              <a:t>Open and respectful discussion</a:t>
            </a:r>
          </a:p>
          <a:p>
            <a:r>
              <a:rPr lang="en-US" sz="3000" dirty="0"/>
              <a:t>No more than three minutes per question</a:t>
            </a:r>
          </a:p>
          <a:p>
            <a:r>
              <a:rPr lang="en-US" sz="3000" dirty="0"/>
              <a:t>Voting will be in person,  by absentee ballot, proxy or in person secret ballot</a:t>
            </a:r>
          </a:p>
        </p:txBody>
      </p:sp>
    </p:spTree>
    <p:extLst>
      <p:ext uri="{BB962C8B-B14F-4D97-AF65-F5344CB8AC3E}">
        <p14:creationId xmlns:p14="http://schemas.microsoft.com/office/powerpoint/2010/main" val="191209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173FB-B864-9193-9B06-2AB5E4A033CC}"/>
              </a:ext>
            </a:extLst>
          </p:cNvPr>
          <p:cNvSpPr>
            <a:spLocks noGrp="1"/>
          </p:cNvSpPr>
          <p:nvPr>
            <p:ph type="title"/>
          </p:nvPr>
        </p:nvSpPr>
        <p:spPr>
          <a:xfrm>
            <a:off x="838200" y="240833"/>
            <a:ext cx="10515600" cy="1325563"/>
          </a:xfrm>
        </p:spPr>
        <p:txBody>
          <a:bodyPr/>
          <a:lstStyle/>
          <a:p>
            <a:r>
              <a:rPr lang="en-US" dirty="0"/>
              <a:t>Agenda	</a:t>
            </a:r>
          </a:p>
        </p:txBody>
      </p:sp>
      <p:sp>
        <p:nvSpPr>
          <p:cNvPr id="4" name="Content Placeholder 3">
            <a:extLst>
              <a:ext uri="{FF2B5EF4-FFF2-40B4-BE49-F238E27FC236}">
                <a16:creationId xmlns:a16="http://schemas.microsoft.com/office/drawing/2014/main" id="{68A97F80-CC6D-3B20-5C3C-766E18F75603}"/>
              </a:ext>
            </a:extLst>
          </p:cNvPr>
          <p:cNvSpPr txBox="1">
            <a:spLocks/>
          </p:cNvSpPr>
          <p:nvPr/>
        </p:nvSpPr>
        <p:spPr>
          <a:xfrm>
            <a:off x="376561" y="1215052"/>
            <a:ext cx="5719439" cy="5395118"/>
          </a:xfrm>
          <a:prstGeom prst="rect">
            <a:avLst/>
          </a:prstGeom>
        </p:spPr>
        <p:txBody>
          <a:bodyPr vert="horz" wrap="square"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Remembrance</a:t>
            </a:r>
          </a:p>
          <a:p>
            <a:r>
              <a:rPr lang="en-US" sz="2400" dirty="0"/>
              <a:t>Approve 2022 Annual Meeting Minutes</a:t>
            </a:r>
          </a:p>
          <a:p>
            <a:r>
              <a:rPr lang="en-US" sz="2400" dirty="0"/>
              <a:t>2023 Priorities</a:t>
            </a:r>
          </a:p>
          <a:p>
            <a:r>
              <a:rPr lang="en-US" sz="2400" dirty="0"/>
              <a:t>Financial Report</a:t>
            </a:r>
            <a:endParaRPr lang="en-US" sz="2000" dirty="0"/>
          </a:p>
          <a:p>
            <a:pPr lvl="1"/>
            <a:r>
              <a:rPr lang="en-US" sz="2000" dirty="0"/>
              <a:t>Review Proposed 2024 Budget</a:t>
            </a:r>
          </a:p>
          <a:p>
            <a:r>
              <a:rPr lang="en-US" sz="2400" dirty="0"/>
              <a:t>Business Updates</a:t>
            </a:r>
            <a:endParaRPr lang="en-US" dirty="0"/>
          </a:p>
          <a:p>
            <a:pPr lvl="1"/>
            <a:r>
              <a:rPr lang="en-US" dirty="0"/>
              <a:t>2022 Voting Privilege Amendment</a:t>
            </a:r>
          </a:p>
          <a:p>
            <a:pPr lvl="1"/>
            <a:r>
              <a:rPr lang="en-US" dirty="0"/>
              <a:t>Name Change from 2019 Annual Mtg</a:t>
            </a:r>
          </a:p>
          <a:p>
            <a:pPr lvl="2"/>
            <a:r>
              <a:rPr lang="en-US" dirty="0"/>
              <a:t>NW Regional to Aero Valley</a:t>
            </a:r>
          </a:p>
          <a:p>
            <a:pPr lvl="2"/>
            <a:r>
              <a:rPr lang="en-US" dirty="0"/>
              <a:t>Update in the January Cycle</a:t>
            </a:r>
          </a:p>
          <a:p>
            <a:r>
              <a:rPr lang="en-US" sz="2400" dirty="0"/>
              <a:t>Legal Update – John Sloan</a:t>
            </a:r>
          </a:p>
          <a:p>
            <a:r>
              <a:rPr lang="en-US" sz="2400" dirty="0"/>
              <a:t>Collections Strategy</a:t>
            </a:r>
          </a:p>
          <a:p>
            <a:r>
              <a:rPr lang="en-US" sz="2400" dirty="0"/>
              <a:t>Ratify Board Actions</a:t>
            </a:r>
          </a:p>
          <a:p>
            <a:pPr marL="457200" lvl="1" indent="0">
              <a:buNone/>
            </a:pPr>
            <a:endParaRPr lang="en-US" dirty="0"/>
          </a:p>
          <a:p>
            <a:pPr lvl="1"/>
            <a:endParaRPr lang="en-US" dirty="0"/>
          </a:p>
          <a:p>
            <a:endParaRPr lang="en-US" sz="2000" dirty="0"/>
          </a:p>
          <a:p>
            <a:endParaRPr lang="en-US" sz="2000" dirty="0">
              <a:solidFill>
                <a:schemeClr val="tx2"/>
              </a:solidFill>
            </a:endParaRPr>
          </a:p>
        </p:txBody>
      </p:sp>
      <p:sp>
        <p:nvSpPr>
          <p:cNvPr id="5" name="Content Placeholder 3">
            <a:extLst>
              <a:ext uri="{FF2B5EF4-FFF2-40B4-BE49-F238E27FC236}">
                <a16:creationId xmlns:a16="http://schemas.microsoft.com/office/drawing/2014/main" id="{C9A88ACB-85C6-BBB7-D061-49D8CE6284B0}"/>
              </a:ext>
            </a:extLst>
          </p:cNvPr>
          <p:cNvSpPr txBox="1">
            <a:spLocks/>
          </p:cNvSpPr>
          <p:nvPr/>
        </p:nvSpPr>
        <p:spPr>
          <a:xfrm>
            <a:off x="5882937" y="1194862"/>
            <a:ext cx="5932502" cy="5395118"/>
          </a:xfrm>
          <a:prstGeom prst="rect">
            <a:avLst/>
          </a:prstGeom>
        </p:spPr>
        <p:txBody>
          <a:bodyPr vert="horz" wrap="square"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Voting</a:t>
            </a:r>
            <a:endParaRPr lang="en-US" sz="2000" dirty="0"/>
          </a:p>
          <a:p>
            <a:pPr lvl="1"/>
            <a:r>
              <a:rPr lang="en-US" sz="2000" dirty="0"/>
              <a:t>Approve 2024 Budget</a:t>
            </a:r>
          </a:p>
          <a:p>
            <a:pPr lvl="1"/>
            <a:r>
              <a:rPr lang="en-US" sz="2000" dirty="0"/>
              <a:t>Approve Bylaw Change on Board Compensation</a:t>
            </a:r>
          </a:p>
          <a:p>
            <a:pPr lvl="1"/>
            <a:r>
              <a:rPr lang="en-US" sz="2000" dirty="0"/>
              <a:t>Approve Property Fencing Standards</a:t>
            </a:r>
          </a:p>
          <a:p>
            <a:pPr lvl="1"/>
            <a:r>
              <a:rPr lang="en-US" sz="2000" dirty="0"/>
              <a:t>Elect Four Board Members</a:t>
            </a:r>
          </a:p>
          <a:p>
            <a:r>
              <a:rPr lang="en-US" sz="2400" dirty="0"/>
              <a:t>Discussion Topics</a:t>
            </a:r>
          </a:p>
          <a:p>
            <a:pPr lvl="1"/>
            <a:r>
              <a:rPr lang="en-US" sz="2000" dirty="0"/>
              <a:t> 2024 Priorities Establishment</a:t>
            </a:r>
            <a:endParaRPr lang="en-US" sz="1600" dirty="0"/>
          </a:p>
          <a:p>
            <a:r>
              <a:rPr lang="en-US" sz="2400" dirty="0"/>
              <a:t>Adjourn</a:t>
            </a:r>
          </a:p>
          <a:p>
            <a:r>
              <a:rPr lang="en-US" sz="2400" dirty="0"/>
              <a:t>Honorable David Rettig, Mayor Northlake</a:t>
            </a:r>
          </a:p>
          <a:p>
            <a:pPr lvl="1"/>
            <a:r>
              <a:rPr lang="en-US" sz="2000" dirty="0"/>
              <a:t>Community Infrastructure Update</a:t>
            </a:r>
          </a:p>
          <a:p>
            <a:endParaRPr lang="en-US" sz="2000" dirty="0"/>
          </a:p>
          <a:p>
            <a:endParaRPr lang="en-US" sz="2000" dirty="0">
              <a:solidFill>
                <a:schemeClr val="tx2"/>
              </a:solidFill>
            </a:endParaRPr>
          </a:p>
        </p:txBody>
      </p:sp>
    </p:spTree>
    <p:extLst>
      <p:ext uri="{BB962C8B-B14F-4D97-AF65-F5344CB8AC3E}">
        <p14:creationId xmlns:p14="http://schemas.microsoft.com/office/powerpoint/2010/main" val="321748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089EE-F955-45C3-88D8-9974C037630B}"/>
              </a:ext>
            </a:extLst>
          </p:cNvPr>
          <p:cNvSpPr>
            <a:spLocks noGrp="1"/>
          </p:cNvSpPr>
          <p:nvPr>
            <p:ph type="ctrTitle"/>
          </p:nvPr>
        </p:nvSpPr>
        <p:spPr>
          <a:xfrm>
            <a:off x="1524000" y="1844581"/>
            <a:ext cx="9144000" cy="2387600"/>
          </a:xfrm>
        </p:spPr>
        <p:txBody>
          <a:bodyPr/>
          <a:lstStyle/>
          <a:p>
            <a:r>
              <a:rPr lang="en-US" dirty="0"/>
              <a:t>Approve Minutes of 2022 Annual Meeting</a:t>
            </a:r>
          </a:p>
        </p:txBody>
      </p:sp>
      <p:sp>
        <p:nvSpPr>
          <p:cNvPr id="3" name="Slide Number Placeholder 2">
            <a:extLst>
              <a:ext uri="{FF2B5EF4-FFF2-40B4-BE49-F238E27FC236}">
                <a16:creationId xmlns:a16="http://schemas.microsoft.com/office/drawing/2014/main" id="{B818310C-7309-44D6-A030-CF1DC7D2BD26}"/>
              </a:ext>
            </a:extLst>
          </p:cNvPr>
          <p:cNvSpPr>
            <a:spLocks noGrp="1"/>
          </p:cNvSpPr>
          <p:nvPr>
            <p:ph type="sldNum" sz="quarter" idx="12"/>
          </p:nvPr>
        </p:nvSpPr>
        <p:spPr/>
        <p:txBody>
          <a:bodyPr/>
          <a:lstStyle/>
          <a:p>
            <a:fld id="{2A5B3224-62F1-4499-BAB7-24CE1EE1A6A8}" type="slidenum">
              <a:rPr lang="en-US" smtClean="0"/>
              <a:t>6</a:t>
            </a:fld>
            <a:endParaRPr lang="en-US"/>
          </a:p>
        </p:txBody>
      </p:sp>
    </p:spTree>
    <p:extLst>
      <p:ext uri="{BB962C8B-B14F-4D97-AF65-F5344CB8AC3E}">
        <p14:creationId xmlns:p14="http://schemas.microsoft.com/office/powerpoint/2010/main" val="10003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68879-A211-43A5-9343-6A8AD8CF0F3F}"/>
              </a:ext>
            </a:extLst>
          </p:cNvPr>
          <p:cNvSpPr>
            <a:spLocks noGrp="1"/>
          </p:cNvSpPr>
          <p:nvPr>
            <p:ph type="title"/>
          </p:nvPr>
        </p:nvSpPr>
        <p:spPr>
          <a:xfrm>
            <a:off x="838200" y="204705"/>
            <a:ext cx="10515600" cy="1325563"/>
          </a:xfrm>
        </p:spPr>
        <p:txBody>
          <a:bodyPr/>
          <a:lstStyle/>
          <a:p>
            <a:r>
              <a:rPr lang="en-US" dirty="0"/>
              <a:t>2023 Association Priorities</a:t>
            </a:r>
          </a:p>
        </p:txBody>
      </p:sp>
      <p:sp>
        <p:nvSpPr>
          <p:cNvPr id="3" name="Content Placeholder 2">
            <a:extLst>
              <a:ext uri="{FF2B5EF4-FFF2-40B4-BE49-F238E27FC236}">
                <a16:creationId xmlns:a16="http://schemas.microsoft.com/office/drawing/2014/main" id="{9AD16895-A83B-42BD-849C-BFF2FE68AB6E}"/>
              </a:ext>
            </a:extLst>
          </p:cNvPr>
          <p:cNvSpPr>
            <a:spLocks noGrp="1"/>
          </p:cNvSpPr>
          <p:nvPr>
            <p:ph idx="1"/>
          </p:nvPr>
        </p:nvSpPr>
        <p:spPr>
          <a:xfrm>
            <a:off x="838200" y="1171074"/>
            <a:ext cx="10515600" cy="5686926"/>
          </a:xfrm>
        </p:spPr>
        <p:txBody>
          <a:bodyPr>
            <a:normAutofit fontScale="92500" lnSpcReduction="20000"/>
          </a:bodyPr>
          <a:lstStyle/>
          <a:p>
            <a:pPr marL="0" indent="0">
              <a:buNone/>
            </a:pPr>
            <a:endParaRPr lang="en-US" dirty="0"/>
          </a:p>
          <a:p>
            <a:pPr marL="800100" lvl="1" indent="-342900">
              <a:buFont typeface="+mj-lt"/>
              <a:buAutoNum type="arabicPeriod"/>
            </a:pPr>
            <a:r>
              <a:rPr lang="en-US" dirty="0"/>
              <a:t>Safe Operations</a:t>
            </a:r>
          </a:p>
          <a:p>
            <a:pPr marL="1257300" lvl="2" indent="-342900">
              <a:buFont typeface="+mj-lt"/>
              <a:buAutoNum type="arabicPeriod"/>
            </a:pPr>
            <a:r>
              <a:rPr lang="en-US" dirty="0"/>
              <a:t>Representative on the AOPA ASN- Brian Higgins</a:t>
            </a:r>
          </a:p>
          <a:p>
            <a:pPr marL="1257300" lvl="2" indent="-342900">
              <a:buFont typeface="+mj-lt"/>
              <a:buAutoNum type="arabicPeriod"/>
            </a:pPr>
            <a:r>
              <a:rPr lang="en-US" dirty="0"/>
              <a:t>Close Coordination with Northlake on North-end Powerline Installation Decision</a:t>
            </a:r>
          </a:p>
          <a:p>
            <a:pPr marL="800100" lvl="1" indent="-342900">
              <a:buFont typeface="+mj-lt"/>
              <a:buAutoNum type="arabicPeriod"/>
            </a:pPr>
            <a:r>
              <a:rPr lang="en-US" dirty="0"/>
              <a:t>Complete Litigation </a:t>
            </a:r>
          </a:p>
          <a:p>
            <a:pPr marL="1257300" lvl="2" indent="-342900">
              <a:buFont typeface="+mj-lt"/>
              <a:buAutoNum type="arabicPeriod"/>
            </a:pPr>
            <a:r>
              <a:rPr lang="en-US" dirty="0"/>
              <a:t>Legal update to follow</a:t>
            </a:r>
          </a:p>
          <a:p>
            <a:pPr marL="1257300" lvl="2" indent="-342900">
              <a:buFont typeface="+mj-lt"/>
              <a:buAutoNum type="arabicPeriod"/>
            </a:pPr>
            <a:r>
              <a:rPr lang="en-US" dirty="0"/>
              <a:t>Collections Strategy Established</a:t>
            </a:r>
          </a:p>
          <a:p>
            <a:pPr marL="800100" lvl="1" indent="-342900">
              <a:buFont typeface="+mj-lt"/>
              <a:buAutoNum type="arabicPeriod"/>
            </a:pPr>
            <a:r>
              <a:rPr lang="en-US" dirty="0"/>
              <a:t>Financial Health</a:t>
            </a:r>
          </a:p>
          <a:p>
            <a:pPr marL="1257300" lvl="2" indent="-342900">
              <a:buFont typeface="+mj-lt"/>
              <a:buAutoNum type="arabicPeriod"/>
            </a:pPr>
            <a:r>
              <a:rPr lang="en-US" dirty="0"/>
              <a:t>Paid off Runway Note!</a:t>
            </a:r>
          </a:p>
          <a:p>
            <a:pPr marL="1257300" lvl="2" indent="-342900">
              <a:buFont typeface="+mj-lt"/>
              <a:buAutoNum type="arabicPeriod"/>
            </a:pPr>
            <a:r>
              <a:rPr lang="en-US" dirty="0"/>
              <a:t>Maintained Positive Balance</a:t>
            </a:r>
          </a:p>
          <a:p>
            <a:pPr marL="1257300" lvl="2" indent="-342900">
              <a:buFont typeface="+mj-lt"/>
              <a:buAutoNum type="arabicPeriod"/>
            </a:pPr>
            <a:r>
              <a:rPr lang="en-US" dirty="0"/>
              <a:t>Established Owners Payment Policy</a:t>
            </a:r>
          </a:p>
          <a:p>
            <a:pPr marL="800100" lvl="1" indent="-342900">
              <a:buFont typeface="+mj-lt"/>
              <a:buAutoNum type="arabicPeriod"/>
            </a:pPr>
            <a:r>
              <a:rPr lang="en-US" dirty="0"/>
              <a:t>Repairs and Upgrades</a:t>
            </a:r>
          </a:p>
          <a:p>
            <a:pPr marL="1257300" lvl="2" indent="-342900">
              <a:buFont typeface="+mj-lt"/>
              <a:buAutoNum type="arabicPeriod"/>
            </a:pPr>
            <a:r>
              <a:rPr lang="en-US" dirty="0"/>
              <a:t>Runway Crack Repair</a:t>
            </a:r>
          </a:p>
          <a:p>
            <a:pPr marL="1257300" lvl="2" indent="-342900">
              <a:buFont typeface="+mj-lt"/>
              <a:buAutoNum type="arabicPeriod"/>
            </a:pPr>
            <a:r>
              <a:rPr lang="en-US" dirty="0"/>
              <a:t>North-end Scrub and Tree Removal</a:t>
            </a:r>
          </a:p>
          <a:p>
            <a:pPr marL="1257300" lvl="2" indent="-342900">
              <a:buFont typeface="+mj-lt"/>
              <a:buAutoNum type="arabicPeriod"/>
            </a:pPr>
            <a:r>
              <a:rPr lang="en-US" dirty="0"/>
              <a:t>South End Fence Repair</a:t>
            </a:r>
          </a:p>
          <a:p>
            <a:pPr marL="1257300" lvl="2" indent="-342900">
              <a:buFont typeface="+mj-lt"/>
              <a:buAutoNum type="arabicPeriod"/>
            </a:pPr>
            <a:r>
              <a:rPr lang="en-US" dirty="0"/>
              <a:t>Replacement of 4 Damaged Runway Lights and 60 Bulbs</a:t>
            </a:r>
          </a:p>
          <a:p>
            <a:pPr marL="1257300" lvl="2" indent="-342900">
              <a:buFont typeface="+mj-lt"/>
              <a:buAutoNum type="arabicPeriod"/>
            </a:pPr>
            <a:r>
              <a:rPr lang="en-US" dirty="0"/>
              <a:t>SW Drainage Repair</a:t>
            </a:r>
          </a:p>
          <a:p>
            <a:pPr marL="1257300" lvl="2" indent="-342900">
              <a:buFont typeface="+mj-lt"/>
              <a:buAutoNum type="arabicPeriod"/>
            </a:pPr>
            <a:r>
              <a:rPr lang="en-US" dirty="0"/>
              <a:t>Windsock Replacement and Tower Repair</a:t>
            </a:r>
          </a:p>
          <a:p>
            <a:pPr marL="1257300" lvl="2" indent="-342900">
              <a:buFont typeface="+mj-lt"/>
              <a:buAutoNum type="arabicPeriod"/>
            </a:pPr>
            <a:r>
              <a:rPr lang="en-US" dirty="0"/>
              <a:t>Over 175 hours of Mowing!</a:t>
            </a:r>
          </a:p>
        </p:txBody>
      </p:sp>
      <p:sp>
        <p:nvSpPr>
          <p:cNvPr id="4" name="Slide Number Placeholder 3">
            <a:extLst>
              <a:ext uri="{FF2B5EF4-FFF2-40B4-BE49-F238E27FC236}">
                <a16:creationId xmlns:a16="http://schemas.microsoft.com/office/drawing/2014/main" id="{346744D9-F4F8-45A9-B885-40D08E3F510B}"/>
              </a:ext>
            </a:extLst>
          </p:cNvPr>
          <p:cNvSpPr>
            <a:spLocks noGrp="1"/>
          </p:cNvSpPr>
          <p:nvPr>
            <p:ph type="sldNum" sz="quarter" idx="12"/>
          </p:nvPr>
        </p:nvSpPr>
        <p:spPr/>
        <p:txBody>
          <a:bodyPr/>
          <a:lstStyle/>
          <a:p>
            <a:fld id="{2A5B3224-62F1-4499-BAB7-24CE1EE1A6A8}" type="slidenum">
              <a:rPr lang="en-US" smtClean="0"/>
              <a:t>7</a:t>
            </a:fld>
            <a:endParaRPr lang="en-US"/>
          </a:p>
        </p:txBody>
      </p:sp>
    </p:spTree>
    <p:extLst>
      <p:ext uri="{BB962C8B-B14F-4D97-AF65-F5344CB8AC3E}">
        <p14:creationId xmlns:p14="http://schemas.microsoft.com/office/powerpoint/2010/main" val="1703398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77F2A-8C44-9482-720D-1A7E74A3BB84}"/>
              </a:ext>
            </a:extLst>
          </p:cNvPr>
          <p:cNvSpPr>
            <a:spLocks noGrp="1"/>
          </p:cNvSpPr>
          <p:nvPr>
            <p:ph type="title"/>
          </p:nvPr>
        </p:nvSpPr>
        <p:spPr/>
        <p:txBody>
          <a:bodyPr/>
          <a:lstStyle/>
          <a:p>
            <a:r>
              <a:rPr lang="en-US" dirty="0"/>
              <a:t>Financials- Yearly Collection Statistics</a:t>
            </a:r>
          </a:p>
        </p:txBody>
      </p:sp>
      <p:pic>
        <p:nvPicPr>
          <p:cNvPr id="3" name="Picture 2">
            <a:extLst>
              <a:ext uri="{FF2B5EF4-FFF2-40B4-BE49-F238E27FC236}">
                <a16:creationId xmlns:a16="http://schemas.microsoft.com/office/drawing/2014/main" id="{23FB5D2B-DB98-763D-45F2-9B5E61498D00}"/>
              </a:ext>
            </a:extLst>
          </p:cNvPr>
          <p:cNvPicPr>
            <a:picLocks noChangeAspect="1"/>
          </p:cNvPicPr>
          <p:nvPr/>
        </p:nvPicPr>
        <p:blipFill>
          <a:blip r:embed="rId2"/>
          <a:stretch>
            <a:fillRect/>
          </a:stretch>
        </p:blipFill>
        <p:spPr>
          <a:xfrm>
            <a:off x="4571999" y="1693253"/>
            <a:ext cx="7534853" cy="4474154"/>
          </a:xfrm>
          <a:prstGeom prst="rect">
            <a:avLst/>
          </a:prstGeom>
        </p:spPr>
      </p:pic>
      <p:sp>
        <p:nvSpPr>
          <p:cNvPr id="5" name="TextBox 4">
            <a:extLst>
              <a:ext uri="{FF2B5EF4-FFF2-40B4-BE49-F238E27FC236}">
                <a16:creationId xmlns:a16="http://schemas.microsoft.com/office/drawing/2014/main" id="{BA989D8D-995D-0084-1900-0690CFE1F3D7}"/>
              </a:ext>
            </a:extLst>
          </p:cNvPr>
          <p:cNvSpPr txBox="1"/>
          <p:nvPr/>
        </p:nvSpPr>
        <p:spPr>
          <a:xfrm>
            <a:off x="-16340" y="1948872"/>
            <a:ext cx="4072525" cy="646331"/>
          </a:xfrm>
          <a:prstGeom prst="rect">
            <a:avLst/>
          </a:prstGeom>
          <a:noFill/>
        </p:spPr>
        <p:txBody>
          <a:bodyPr wrap="square" rtlCol="0">
            <a:spAutoFit/>
          </a:bodyPr>
          <a:lstStyle/>
          <a:p>
            <a:pPr marL="285750" indent="-285750">
              <a:buFont typeface="Arial" panose="020B0604020202020204" pitchFamily="34" charset="0"/>
              <a:buChar char="•"/>
            </a:pPr>
            <a:r>
              <a:rPr lang="en-US" dirty="0"/>
              <a:t>Delinquent Collections = $633,650</a:t>
            </a:r>
          </a:p>
          <a:p>
            <a:pPr marL="742950" lvl="1" indent="-285750">
              <a:buFont typeface="Arial" panose="020B0604020202020204" pitchFamily="34" charset="0"/>
              <a:buChar char="•"/>
            </a:pPr>
            <a:r>
              <a:rPr lang="en-US" dirty="0"/>
              <a:t>37 Owners</a:t>
            </a:r>
          </a:p>
        </p:txBody>
      </p:sp>
    </p:spTree>
    <p:extLst>
      <p:ext uri="{BB962C8B-B14F-4D97-AF65-F5344CB8AC3E}">
        <p14:creationId xmlns:p14="http://schemas.microsoft.com/office/powerpoint/2010/main" val="3479333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E3E4B-E584-40B2-4DBD-9EE35E31A3C5}"/>
              </a:ext>
            </a:extLst>
          </p:cNvPr>
          <p:cNvSpPr>
            <a:spLocks noGrp="1"/>
          </p:cNvSpPr>
          <p:nvPr>
            <p:ph type="title"/>
          </p:nvPr>
        </p:nvSpPr>
        <p:spPr>
          <a:xfrm>
            <a:off x="147782" y="365125"/>
            <a:ext cx="11206018" cy="1325563"/>
          </a:xfrm>
        </p:spPr>
        <p:txBody>
          <a:bodyPr/>
          <a:lstStyle/>
          <a:p>
            <a:r>
              <a:rPr lang="en-US" dirty="0"/>
              <a:t>2024 Budget</a:t>
            </a:r>
            <a:br>
              <a:rPr lang="en-US" dirty="0"/>
            </a:br>
            <a:endParaRPr lang="en-US" dirty="0"/>
          </a:p>
        </p:txBody>
      </p:sp>
      <p:pic>
        <p:nvPicPr>
          <p:cNvPr id="3" name="Picture 2">
            <a:extLst>
              <a:ext uri="{FF2B5EF4-FFF2-40B4-BE49-F238E27FC236}">
                <a16:creationId xmlns:a16="http://schemas.microsoft.com/office/drawing/2014/main" id="{8DAA9445-F7A6-A886-8976-7B48B093E704}"/>
              </a:ext>
            </a:extLst>
          </p:cNvPr>
          <p:cNvPicPr>
            <a:picLocks noChangeAspect="1"/>
          </p:cNvPicPr>
          <p:nvPr/>
        </p:nvPicPr>
        <p:blipFill>
          <a:blip r:embed="rId2"/>
          <a:stretch>
            <a:fillRect/>
          </a:stretch>
        </p:blipFill>
        <p:spPr>
          <a:xfrm>
            <a:off x="4572000" y="0"/>
            <a:ext cx="7553037" cy="6858000"/>
          </a:xfrm>
          <a:prstGeom prst="rect">
            <a:avLst/>
          </a:prstGeom>
        </p:spPr>
      </p:pic>
    </p:spTree>
    <p:extLst>
      <p:ext uri="{BB962C8B-B14F-4D97-AF65-F5344CB8AC3E}">
        <p14:creationId xmlns:p14="http://schemas.microsoft.com/office/powerpoint/2010/main" val="3971755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lgn="l">
          <a:buFont typeface="Arial" panose="020B0604020202020204" pitchFamily="34" charset="0"/>
          <a:buChar char="•"/>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12062</TotalTime>
  <Words>919</Words>
  <Application>Microsoft Office PowerPoint</Application>
  <PresentationFormat>Widescreen</PresentationFormat>
  <Paragraphs>201</Paragraphs>
  <Slides>19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Aero Valley Property Owners Association</vt:lpstr>
      <vt:lpstr>Welcome</vt:lpstr>
      <vt:lpstr>Call To Order</vt:lpstr>
      <vt:lpstr>Code of Conduct</vt:lpstr>
      <vt:lpstr>Agenda </vt:lpstr>
      <vt:lpstr>Approve Minutes of 2022 Annual Meeting</vt:lpstr>
      <vt:lpstr>2023 Association Priorities</vt:lpstr>
      <vt:lpstr>Financials- Yearly Collection Statistics</vt:lpstr>
      <vt:lpstr>2024 Budget </vt:lpstr>
      <vt:lpstr>Legal Update</vt:lpstr>
      <vt:lpstr>PowerPoint Presentation</vt:lpstr>
      <vt:lpstr>Collections Strategy</vt:lpstr>
      <vt:lpstr>Ratification</vt:lpstr>
      <vt:lpstr>Voting</vt:lpstr>
      <vt:lpstr>Board Members </vt:lpstr>
      <vt:lpstr> Board Elections</vt:lpstr>
      <vt:lpstr>2024 Draft Association Priorities</vt:lpstr>
      <vt:lpstr>Questions/Comments?</vt:lpstr>
      <vt:lpstr>Move to 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Aero Valley Property Owners Association</dc:title>
  <dc:creator>Eric Branyan</dc:creator>
  <cp:lastModifiedBy>Eric Branyan</cp:lastModifiedBy>
  <cp:revision>4</cp:revision>
  <cp:lastPrinted>2023-11-08T21:26:33Z</cp:lastPrinted>
  <dcterms:created xsi:type="dcterms:W3CDTF">2022-11-08T17:32:01Z</dcterms:created>
  <dcterms:modified xsi:type="dcterms:W3CDTF">2023-11-08T22:10:44Z</dcterms:modified>
</cp:coreProperties>
</file>